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4" r:id="rId4"/>
    <p:sldId id="280" r:id="rId5"/>
    <p:sldId id="275" r:id="rId6"/>
    <p:sldId id="278" r:id="rId7"/>
    <p:sldId id="272" r:id="rId8"/>
    <p:sldId id="279" r:id="rId9"/>
    <p:sldId id="258" r:id="rId10"/>
    <p:sldId id="273" r:id="rId11"/>
    <p:sldId id="276" r:id="rId12"/>
    <p:sldId id="267" r:id="rId13"/>
    <p:sldId id="259" r:id="rId14"/>
    <p:sldId id="268" r:id="rId15"/>
    <p:sldId id="264"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dirty="0"/>
              <a:t>СРЕДНЯЯ ЗАРАБОТНАЯ ПЛАТА </a:t>
            </a:r>
            <a:r>
              <a:rPr lang="ru-RU" dirty="0" smtClean="0"/>
              <a:t>ВРАЧЕЙ                                                                   ГБУЗ РК «ЛЕНИНСКАЯ ЦРБ»(руб)</a:t>
            </a:r>
            <a:endParaRPr lang="ru-RU" dirty="0"/>
          </a:p>
        </c:rich>
      </c:tx>
      <c:layout>
        <c:manualLayout>
          <c:xMode val="edge"/>
          <c:yMode val="edge"/>
          <c:x val="9.9462906385952038E-2"/>
          <c:y val="2.3437498558224745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4269626692489412E-2"/>
          <c:y val="0.24507429594769342"/>
          <c:w val="0.95146074661502122"/>
          <c:h val="0.6905273935453129"/>
        </c:manualLayout>
      </c:layout>
      <c:bar3DChart>
        <c:barDir val="col"/>
        <c:grouping val="standard"/>
        <c:varyColors val="0"/>
        <c:ser>
          <c:idx val="0"/>
          <c:order val="0"/>
          <c:tx>
            <c:strRef>
              <c:f>Лист1!$B$1</c:f>
              <c:strCache>
                <c:ptCount val="1"/>
                <c:pt idx="0">
                  <c:v>СРЕДНЯЯ ЗАРАБОТНАЯ ПЛАТА ВРАЧЕЙ</c:v>
                </c:pt>
              </c:strCache>
            </c:strRef>
          </c:tx>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dLbls>
            <c:dLbl>
              <c:idx val="0"/>
              <c:layout>
                <c:manualLayout>
                  <c:x val="-9.3233238930218482E-2"/>
                  <c:y val="-4.0301609233414873E-2"/>
                </c:manualLayout>
              </c:layout>
              <c:showLegendKey val="0"/>
              <c:showVal val="1"/>
              <c:showCatName val="0"/>
              <c:showSerName val="0"/>
              <c:showPercent val="0"/>
              <c:showBubbleSize val="0"/>
              <c:separator>
</c:separator>
              <c:extLst>
                <c:ext xmlns:c15="http://schemas.microsoft.com/office/drawing/2012/chart" uri="{CE6537A1-D6FC-4f65-9D91-7224C49458BB}"/>
              </c:extLst>
            </c:dLbl>
            <c:dLbl>
              <c:idx val="1"/>
              <c:layout>
                <c:manualLayout>
                  <c:x val="-7.7683826352471383E-2"/>
                  <c:y val="-3.9178823869412946E-2"/>
                </c:manualLayout>
              </c:layout>
              <c:showLegendKey val="0"/>
              <c:showVal val="1"/>
              <c:showCatName val="0"/>
              <c:showSerName val="0"/>
              <c:showPercent val="0"/>
              <c:showBubbleSize val="0"/>
              <c:separator>
</c:separator>
              <c:extLst>
                <c:ext xmlns:c15="http://schemas.microsoft.com/office/drawing/2012/chart" uri="{CE6537A1-D6FC-4f65-9D91-7224C49458BB}"/>
              </c:extLst>
            </c:dLbl>
            <c:dLbl>
              <c:idx val="2"/>
              <c:layout>
                <c:manualLayout>
                  <c:x val="-8.9234917825511101E-2"/>
                  <c:y val="-3.3075108693706445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dk1">
                          <a:lumMod val="75000"/>
                          <a:lumOff val="25000"/>
                        </a:schemeClr>
                      </a:solidFill>
                      <a:latin typeface="+mn-lt"/>
                      <a:ea typeface="+mn-ea"/>
                      <a:cs typeface="+mn-cs"/>
                    </a:defRPr>
                  </a:pPr>
                  <a:endParaRPr lang="ru-RU"/>
                </a:p>
              </c:txPr>
              <c:showLegendKey val="0"/>
              <c:showVal val="1"/>
              <c:showCatName val="0"/>
              <c:showSerName val="0"/>
              <c:showPercent val="0"/>
              <c:showBubbleSize val="0"/>
              <c:separator>
</c:separator>
              <c:extLst>
                <c:ext xmlns:c15="http://schemas.microsoft.com/office/drawing/2012/chart" uri="{CE6537A1-D6FC-4f65-9D91-7224C49458BB}"/>
              </c:extLst>
            </c:dLbl>
            <c:numFmt formatCode="_(* #,##0.00_);_(* \(#,##0.00\);_(* &quot;-&quot;??_);_(@_)"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dk1">
                        <a:lumMod val="75000"/>
                        <a:lumOff val="25000"/>
                      </a:schemeClr>
                    </a:solidFill>
                    <a:latin typeface="+mn-lt"/>
                    <a:ea typeface="+mn-ea"/>
                    <a:cs typeface="+mn-cs"/>
                  </a:defRPr>
                </a:pPr>
                <a:endParaRPr lang="ru-RU"/>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Лист1!$A$2:$A$4</c:f>
              <c:strCache>
                <c:ptCount val="3"/>
                <c:pt idx="0">
                  <c:v>2019 год </c:v>
                </c:pt>
                <c:pt idx="1">
                  <c:v>2020 год</c:v>
                </c:pt>
                <c:pt idx="2">
                  <c:v>2021 год</c:v>
                </c:pt>
              </c:strCache>
            </c:strRef>
          </c:cat>
          <c:val>
            <c:numRef>
              <c:f>Лист1!$B$2:$B$4</c:f>
              <c:numCache>
                <c:formatCode>#\ ##0.00\ _₽</c:formatCode>
                <c:ptCount val="3"/>
                <c:pt idx="0">
                  <c:v>53640</c:v>
                </c:pt>
                <c:pt idx="1">
                  <c:v>59450</c:v>
                </c:pt>
                <c:pt idx="2">
                  <c:v>67450</c:v>
                </c:pt>
              </c:numCache>
            </c:numRef>
          </c:val>
        </c:ser>
        <c:dLbls>
          <c:showLegendKey val="0"/>
          <c:showVal val="0"/>
          <c:showCatName val="0"/>
          <c:showSerName val="0"/>
          <c:showPercent val="0"/>
          <c:showBubbleSize val="0"/>
        </c:dLbls>
        <c:gapWidth val="65"/>
        <c:shape val="box"/>
        <c:axId val="239816192"/>
        <c:axId val="239816576"/>
        <c:axId val="239816960"/>
      </c:bar3DChart>
      <c:catAx>
        <c:axId val="2398161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1" i="0" u="none" strike="noStrike" kern="1200" cap="all" baseline="0">
                <a:solidFill>
                  <a:schemeClr val="dk1">
                    <a:lumMod val="75000"/>
                    <a:lumOff val="25000"/>
                  </a:schemeClr>
                </a:solidFill>
                <a:latin typeface="+mn-lt"/>
                <a:ea typeface="+mn-ea"/>
                <a:cs typeface="+mn-cs"/>
              </a:defRPr>
            </a:pPr>
            <a:endParaRPr lang="ru-RU"/>
          </a:p>
        </c:txPr>
        <c:crossAx val="239816576"/>
        <c:crosses val="autoZero"/>
        <c:auto val="1"/>
        <c:lblAlgn val="ctr"/>
        <c:lblOffset val="100"/>
        <c:noMultiLvlLbl val="0"/>
      </c:catAx>
      <c:valAx>
        <c:axId val="239816576"/>
        <c:scaling>
          <c:orientation val="minMax"/>
        </c:scaling>
        <c:delete val="0"/>
        <c:axPos val="l"/>
        <c:majorGridlines>
          <c:spPr>
            <a:ln w="9525" cap="flat" cmpd="sng" algn="ctr">
              <a:solidFill>
                <a:schemeClr val="dk1">
                  <a:lumMod val="15000"/>
                  <a:lumOff val="85000"/>
                </a:schemeClr>
              </a:solidFill>
              <a:round/>
            </a:ln>
            <a:effectLst/>
          </c:spPr>
        </c:majorGridlines>
        <c:numFmt formatCode="#,##0.00\ _₽" sourceLinked="0"/>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crossAx val="239816192"/>
        <c:crosses val="autoZero"/>
        <c:crossBetween val="between"/>
      </c:valAx>
      <c:serAx>
        <c:axId val="239816960"/>
        <c:scaling>
          <c:orientation val="minMax"/>
        </c:scaling>
        <c:delete val="1"/>
        <c:axPos val="b"/>
        <c:majorTickMark val="none"/>
        <c:minorTickMark val="none"/>
        <c:tickLblPos val="nextTo"/>
        <c:crossAx val="239816576"/>
        <c:crosses val="autoZero"/>
      </c:ser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6254966621234327E-4"/>
          <c:y val="4.1855483233088901E-2"/>
          <c:w val="0.91627398858862596"/>
          <c:h val="0.72627243729328261"/>
        </c:manualLayout>
      </c:layout>
      <c:bar3DChart>
        <c:barDir val="col"/>
        <c:grouping val="standard"/>
        <c:varyColors val="0"/>
        <c:ser>
          <c:idx val="0"/>
          <c:order val="0"/>
          <c:tx>
            <c:strRef>
              <c:f>Лист1!$B$1</c:f>
              <c:strCache>
                <c:ptCount val="1"/>
                <c:pt idx="0">
                  <c:v>ВРАЧИ</c:v>
                </c:pt>
              </c:strCache>
            </c:strRef>
          </c:tx>
          <c:spPr>
            <a:solidFill>
              <a:schemeClr val="accent1"/>
            </a:solidFill>
            <a:ln>
              <a:noFill/>
            </a:ln>
            <a:effectLst/>
            <a:sp3d/>
          </c:spPr>
          <c:invertIfNegative val="0"/>
          <c:dLbls>
            <c:dLbl>
              <c:idx val="0"/>
              <c:layout>
                <c:manualLayout>
                  <c:x val="-2.5333790139470493E-2"/>
                  <c:y val="-3.813891342674562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1111491782892077E-2"/>
                  <c:y val="-5.28077262831861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rgbClr val="FF000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2019 год</c:v>
                </c:pt>
                <c:pt idx="1">
                  <c:v>2020 год</c:v>
                </c:pt>
                <c:pt idx="2">
                  <c:v>2021 год</c:v>
                </c:pt>
              </c:strCache>
            </c:strRef>
          </c:cat>
          <c:val>
            <c:numRef>
              <c:f>Лист1!$B$2:$B$5</c:f>
              <c:numCache>
                <c:formatCode>General</c:formatCode>
                <c:ptCount val="3"/>
                <c:pt idx="0">
                  <c:v>5</c:v>
                </c:pt>
                <c:pt idx="1">
                  <c:v>27</c:v>
                </c:pt>
                <c:pt idx="2">
                  <c:v>27</c:v>
                </c:pt>
              </c:numCache>
            </c:numRef>
          </c:val>
        </c:ser>
        <c:ser>
          <c:idx val="1"/>
          <c:order val="1"/>
          <c:tx>
            <c:strRef>
              <c:f>Лист1!$C$1</c:f>
              <c:strCache>
                <c:ptCount val="1"/>
                <c:pt idx="0">
                  <c:v>СРЕДНИЕ МЕДСПЕЦИАЛИСТЫ</c:v>
                </c:pt>
              </c:strCache>
            </c:strRef>
          </c:tx>
          <c:spPr>
            <a:solidFill>
              <a:schemeClr val="accent2"/>
            </a:solidFill>
            <a:ln>
              <a:noFill/>
            </a:ln>
            <a:effectLst/>
            <a:sp3d/>
          </c:spPr>
          <c:invertIfNegative val="0"/>
          <c:dLbls>
            <c:dLbl>
              <c:idx val="0"/>
              <c:layout>
                <c:manualLayout>
                  <c:x val="-4.0111834387494986E-2"/>
                  <c:y val="-4.4006438569321807E-2"/>
                </c:manualLayout>
              </c:layout>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rgbClr val="FF0000"/>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4.8556431100651859E-2"/>
                  <c:y val="-4.9873963711898103E-2"/>
                </c:manualLayout>
              </c:layout>
              <c:spPr>
                <a:noFill/>
                <a:ln>
                  <a:noFill/>
                </a:ln>
                <a:effectLst/>
              </c:spPr>
              <c:txPr>
                <a:bodyPr rot="0" spcFirstLastPara="1" vertOverflow="ellipsis" vert="horz" wrap="square" lIns="38100" tIns="19050" rIns="38100" bIns="19050" anchor="ctr" anchorCtr="1">
                  <a:spAutoFit/>
                </a:bodyPr>
                <a:lstStyle/>
                <a:p>
                  <a:pPr>
                    <a:defRPr sz="1300" b="1" i="1" u="none" strike="noStrike" kern="1200" baseline="0">
                      <a:solidFill>
                        <a:srgbClr val="FF0000"/>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7.1779072061832982E-2"/>
                  <c:y val="-2.0536337999016871E-2"/>
                </c:manualLayout>
              </c:layout>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rgbClr val="FF0000"/>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2019 год</c:v>
                </c:pt>
                <c:pt idx="1">
                  <c:v>2020 год</c:v>
                </c:pt>
                <c:pt idx="2">
                  <c:v>2021 год</c:v>
                </c:pt>
              </c:strCache>
            </c:strRef>
          </c:cat>
          <c:val>
            <c:numRef>
              <c:f>Лист1!$C$2:$C$5</c:f>
              <c:numCache>
                <c:formatCode>General</c:formatCode>
                <c:ptCount val="3"/>
                <c:pt idx="0">
                  <c:v>28</c:v>
                </c:pt>
                <c:pt idx="1">
                  <c:v>42</c:v>
                </c:pt>
                <c:pt idx="2">
                  <c:v>62</c:v>
                </c:pt>
              </c:numCache>
            </c:numRef>
          </c:val>
        </c:ser>
        <c:dLbls>
          <c:showLegendKey val="0"/>
          <c:showVal val="1"/>
          <c:showCatName val="0"/>
          <c:showSerName val="0"/>
          <c:showPercent val="0"/>
          <c:showBubbleSize val="0"/>
        </c:dLbls>
        <c:gapWidth val="150"/>
        <c:shape val="box"/>
        <c:axId val="242834944"/>
        <c:axId val="240433608"/>
        <c:axId val="239841784"/>
      </c:bar3DChart>
      <c:catAx>
        <c:axId val="242834944"/>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rgbClr val="FF0000"/>
                </a:solidFill>
                <a:latin typeface="+mn-lt"/>
                <a:ea typeface="+mn-ea"/>
                <a:cs typeface="+mn-cs"/>
              </a:defRPr>
            </a:pPr>
            <a:endParaRPr lang="ru-RU"/>
          </a:p>
        </c:txPr>
        <c:crossAx val="240433608"/>
        <c:crosses val="autoZero"/>
        <c:auto val="1"/>
        <c:lblAlgn val="ctr"/>
        <c:lblOffset val="100"/>
        <c:noMultiLvlLbl val="0"/>
      </c:catAx>
      <c:valAx>
        <c:axId val="24043360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242834944"/>
        <c:crosses val="autoZero"/>
        <c:crossBetween val="between"/>
      </c:valAx>
      <c:serAx>
        <c:axId val="239841784"/>
        <c:scaling>
          <c:orientation val="minMax"/>
        </c:scaling>
        <c:delete val="1"/>
        <c:axPos val="b"/>
        <c:majorTickMark val="out"/>
        <c:minorTickMark val="none"/>
        <c:tickLblPos val="nextTo"/>
        <c:crossAx val="240433608"/>
        <c:crosses val="autoZero"/>
      </c:serAx>
      <c:spPr>
        <a:noFill/>
        <a:ln>
          <a:noFill/>
        </a:ln>
        <a:effectLst/>
      </c:spPr>
    </c:plotArea>
    <c:legend>
      <c:legendPos val="b"/>
      <c:layout>
        <c:manualLayout>
          <c:xMode val="edge"/>
          <c:yMode val="edge"/>
          <c:x val="1.9556000545549308E-2"/>
          <c:y val="0.8454000164785368"/>
          <c:w val="0.88059109002376401"/>
          <c:h val="0.13666191927871091"/>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FF0000"/>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821278072480293E-2"/>
          <c:y val="8.1824276078823602E-2"/>
          <c:w val="0.80266745640562664"/>
          <c:h val="0.60304108829079428"/>
        </c:manualLayout>
      </c:layout>
      <c:bar3DChart>
        <c:barDir val="col"/>
        <c:grouping val="standard"/>
        <c:varyColors val="0"/>
        <c:ser>
          <c:idx val="0"/>
          <c:order val="0"/>
          <c:tx>
            <c:strRef>
              <c:f>Лист1!$B$1</c:f>
              <c:strCache>
                <c:ptCount val="1"/>
                <c:pt idx="0">
                  <c:v>Земский доктор</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4.1422156352658453E-2"/>
                  <c:y val="-8.7559294993700167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2.043050216519663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933033963124061E-2"/>
                  <c:y val="-3.794236116393651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rgbClr val="7030A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2019 год</c:v>
                </c:pt>
                <c:pt idx="1">
                  <c:v>2020 год</c:v>
                </c:pt>
                <c:pt idx="2">
                  <c:v>2021 год</c:v>
                </c:pt>
                <c:pt idx="3">
                  <c:v>2022 год</c:v>
                </c:pt>
              </c:strCache>
            </c:strRef>
          </c:cat>
          <c:val>
            <c:numRef>
              <c:f>Лист1!$B$2:$B$5</c:f>
              <c:numCache>
                <c:formatCode>0</c:formatCode>
                <c:ptCount val="4"/>
                <c:pt idx="0">
                  <c:v>1</c:v>
                </c:pt>
                <c:pt idx="1">
                  <c:v>5</c:v>
                </c:pt>
                <c:pt idx="2">
                  <c:v>4</c:v>
                </c:pt>
                <c:pt idx="3" formatCode="General">
                  <c:v>5</c:v>
                </c:pt>
              </c:numCache>
            </c:numRef>
          </c:val>
        </c:ser>
        <c:ser>
          <c:idx val="1"/>
          <c:order val="1"/>
          <c:tx>
            <c:strRef>
              <c:f>Лист1!$C$1</c:f>
              <c:strCache>
                <c:ptCount val="1"/>
                <c:pt idx="0">
                  <c:v>Земский фельдшер</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3.5899202172303996E-2"/>
                  <c:y val="-3.210507483102325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3.210507483102319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1422156352658356E-2"/>
                  <c:y val="-3.210507483102319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rgbClr val="7030A0"/>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2019 год</c:v>
                </c:pt>
                <c:pt idx="1">
                  <c:v>2020 год</c:v>
                </c:pt>
                <c:pt idx="2">
                  <c:v>2021 год</c:v>
                </c:pt>
                <c:pt idx="3">
                  <c:v>2022 год</c:v>
                </c:pt>
              </c:strCache>
            </c:strRef>
          </c:cat>
          <c:val>
            <c:numRef>
              <c:f>Лист1!$C$2:$C$5</c:f>
              <c:numCache>
                <c:formatCode>0</c:formatCode>
                <c:ptCount val="4"/>
                <c:pt idx="0">
                  <c:v>0</c:v>
                </c:pt>
                <c:pt idx="1">
                  <c:v>6</c:v>
                </c:pt>
                <c:pt idx="2">
                  <c:v>6</c:v>
                </c:pt>
                <c:pt idx="3" formatCode="General">
                  <c:v>2</c:v>
                </c:pt>
              </c:numCache>
            </c:numRef>
          </c:val>
        </c:ser>
        <c:dLbls>
          <c:showLegendKey val="0"/>
          <c:showVal val="1"/>
          <c:showCatName val="0"/>
          <c:showSerName val="0"/>
          <c:showPercent val="0"/>
          <c:showBubbleSize val="0"/>
        </c:dLbls>
        <c:gapWidth val="150"/>
        <c:shape val="box"/>
        <c:axId val="241463840"/>
        <c:axId val="243153640"/>
        <c:axId val="243154024"/>
      </c:bar3DChart>
      <c:catAx>
        <c:axId val="241463840"/>
        <c:scaling>
          <c:orientation val="minMax"/>
        </c:scaling>
        <c:delete val="0"/>
        <c:axPos val="b"/>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7030A0"/>
                </a:solidFill>
                <a:latin typeface="+mn-lt"/>
                <a:ea typeface="+mn-ea"/>
                <a:cs typeface="+mn-cs"/>
              </a:defRPr>
            </a:pPr>
            <a:endParaRPr lang="ru-RU"/>
          </a:p>
        </c:txPr>
        <c:crossAx val="243153640"/>
        <c:crosses val="autoZero"/>
        <c:auto val="1"/>
        <c:lblAlgn val="ctr"/>
        <c:lblOffset val="100"/>
        <c:noMultiLvlLbl val="0"/>
      </c:catAx>
      <c:valAx>
        <c:axId val="24315364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241463840"/>
        <c:crosses val="autoZero"/>
        <c:crossBetween val="between"/>
      </c:valAx>
      <c:serAx>
        <c:axId val="243154024"/>
        <c:scaling>
          <c:orientation val="minMax"/>
        </c:scaling>
        <c:delete val="1"/>
        <c:axPos val="b"/>
        <c:majorTickMark val="out"/>
        <c:minorTickMark val="none"/>
        <c:tickLblPos val="nextTo"/>
        <c:crossAx val="243153640"/>
        <c:crosses val="autoZero"/>
      </c:serAx>
      <c:spPr>
        <a:noFill/>
        <a:ln>
          <a:noFill/>
        </a:ln>
        <a:effectLst/>
      </c:spPr>
    </c:plotArea>
    <c:legend>
      <c:legendPos val="r"/>
      <c:layout>
        <c:manualLayout>
          <c:xMode val="edge"/>
          <c:yMode val="edge"/>
          <c:x val="1.1587114382555467E-2"/>
          <c:y val="0.77883556249492969"/>
          <c:w val="0.98012845434691287"/>
          <c:h val="0.17198943680988166"/>
        </c:manualLayout>
      </c:layout>
      <c:overlay val="0"/>
      <c:spPr>
        <a:noFill/>
        <a:ln>
          <a:noFill/>
        </a:ln>
        <a:effectLst/>
      </c:spPr>
      <c:txPr>
        <a:bodyPr rot="0" spcFirstLastPara="1" vertOverflow="ellipsis" vert="horz" wrap="square" anchor="ctr" anchorCtr="1"/>
        <a:lstStyle/>
        <a:p>
          <a:pPr>
            <a:defRPr sz="1330" b="1" i="0" u="none" strike="noStrike" kern="1200" baseline="0">
              <a:solidFill>
                <a:srgbClr val="7030A0"/>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6D7826C-3E9A-4D58-9B9B-DC950EDE98A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1287816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6D7826C-3E9A-4D58-9B9B-DC950EDE98A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1483748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6D7826C-3E9A-4D58-9B9B-DC950EDE98A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817170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6D7826C-3E9A-4D58-9B9B-DC950EDE98AD}" type="datetimeFigureOut">
              <a:rPr lang="ru-RU" smtClean="0"/>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6730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6D7826C-3E9A-4D58-9B9B-DC950EDE98AD}" type="datetimeFigureOut">
              <a:rPr lang="ru-RU" smtClean="0"/>
              <a:t>13.02.2023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51286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6D7826C-3E9A-4D58-9B9B-DC950EDE98AD}" type="datetimeFigureOut">
              <a:rPr lang="ru-RU" smtClean="0"/>
              <a:t>13.02.2023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149623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6D7826C-3E9A-4D58-9B9B-DC950EDE98AD}" type="datetimeFigureOut">
              <a:rPr lang="ru-RU" smtClean="0"/>
              <a:t>13.02.2023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54016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6D7826C-3E9A-4D58-9B9B-DC950EDE98AD}" type="datetimeFigureOut">
              <a:rPr lang="ru-RU" smtClean="0"/>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2678112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6D7826C-3E9A-4D58-9B9B-DC950EDE98AD}" type="datetimeFigureOut">
              <a:rPr lang="ru-RU" smtClean="0"/>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2372722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6D7826C-3E9A-4D58-9B9B-DC950EDE98A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225631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6D7826C-3E9A-4D58-9B9B-DC950EDE98AD}" type="datetimeFigureOut">
              <a:rPr lang="ru-RU" smtClean="0"/>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BC83C6-2536-4593-AC8A-B5682CC3833D}" type="slidenum">
              <a:rPr lang="ru-RU" smtClean="0"/>
              <a:t>‹#›</a:t>
            </a:fld>
            <a:endParaRPr lang="ru-RU"/>
          </a:p>
        </p:txBody>
      </p:sp>
    </p:spTree>
    <p:extLst>
      <p:ext uri="{BB962C8B-B14F-4D97-AF65-F5344CB8AC3E}">
        <p14:creationId xmlns:p14="http://schemas.microsoft.com/office/powerpoint/2010/main" val="166343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7826C-3E9A-4D58-9B9B-DC950EDE98AD}" type="datetimeFigureOut">
              <a:rPr lang="ru-RU" smtClean="0"/>
              <a:t>13.02.2023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C83C6-2536-4593-AC8A-B5682CC3833D}" type="slidenum">
              <a:rPr lang="ru-RU" smtClean="0"/>
              <a:t>‹#›</a:t>
            </a:fld>
            <a:endParaRPr lang="ru-RU"/>
          </a:p>
        </p:txBody>
      </p:sp>
    </p:spTree>
    <p:extLst>
      <p:ext uri="{BB962C8B-B14F-4D97-AF65-F5344CB8AC3E}">
        <p14:creationId xmlns:p14="http://schemas.microsoft.com/office/powerpoint/2010/main" val="2176380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lcrbadmin@mail.ru"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hyperlink" Target="mailto:lcrb@mail.ru"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pPr>
              <a:lnSpc>
                <a:spcPct val="100000"/>
              </a:lnSpc>
            </a:pPr>
            <a:r>
              <a:rPr lang="ru-RU" sz="3200" b="1" i="1" u="sng" dirty="0" smtClean="0"/>
              <a:t>Государственное бюджетное </a:t>
            </a:r>
            <a:br>
              <a:rPr lang="ru-RU" sz="3200" b="1" i="1" u="sng" dirty="0" smtClean="0"/>
            </a:br>
            <a:r>
              <a:rPr lang="ru-RU" sz="3200" b="1" i="1" u="sng" dirty="0" smtClean="0"/>
              <a:t>учреждение здравоохранения Республики Крым «Ленинская центральная районная больница»</a:t>
            </a:r>
            <a:endParaRPr lang="ru-RU" sz="3200" b="1" i="1" u="sng" dirty="0"/>
          </a:p>
        </p:txBody>
      </p:sp>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23837"/>
            <a:ext cx="11430000" cy="6410325"/>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314" y="381530"/>
            <a:ext cx="10144125" cy="5170774"/>
          </a:xfrm>
          <a:prstGeom prst="rect">
            <a:avLst/>
          </a:prstGeom>
        </p:spPr>
      </p:pic>
    </p:spTree>
    <p:extLst>
      <p:ext uri="{BB962C8B-B14F-4D97-AF65-F5344CB8AC3E}">
        <p14:creationId xmlns:p14="http://schemas.microsoft.com/office/powerpoint/2010/main" val="2161247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267" y="220133"/>
            <a:ext cx="5266265" cy="6434667"/>
          </a:xfrm>
        </p:spPr>
        <p:txBody>
          <a:bodyPr>
            <a:normAutofit/>
          </a:bodyPr>
          <a:lstStyle/>
          <a:p>
            <a:r>
              <a:rPr lang="ru-RU" sz="3000" b="1" dirty="0" smtClean="0">
                <a:latin typeface="Times New Roman" panose="02020603050405020304" pitchFamily="18" charset="0"/>
                <a:cs typeface="Times New Roman" panose="02020603050405020304" pitchFamily="18" charset="0"/>
              </a:rPr>
              <a:t>Фельдшерско-акушерские                   </a:t>
            </a:r>
            <a:br>
              <a:rPr lang="ru-RU" sz="3000" b="1" dirty="0" smtClean="0">
                <a:latin typeface="Times New Roman" panose="02020603050405020304" pitchFamily="18" charset="0"/>
                <a:cs typeface="Times New Roman" panose="02020603050405020304" pitchFamily="18" charset="0"/>
              </a:rPr>
            </a:br>
            <a:r>
              <a:rPr lang="ru-RU" sz="3000" b="1" dirty="0">
                <a:latin typeface="Times New Roman" panose="02020603050405020304" pitchFamily="18" charset="0"/>
                <a:cs typeface="Times New Roman" panose="02020603050405020304" pitchFamily="18" charset="0"/>
              </a:rPr>
              <a:t> </a:t>
            </a:r>
            <a:r>
              <a:rPr lang="ru-RU" sz="3000" b="1" dirty="0" smtClean="0">
                <a:latin typeface="Times New Roman" panose="02020603050405020304" pitchFamily="18" charset="0"/>
                <a:cs typeface="Times New Roman" panose="02020603050405020304" pitchFamily="18" charset="0"/>
              </a:rPr>
              <a:t>              пункты </a:t>
            </a:r>
            <a:br>
              <a:rPr lang="ru-RU" sz="3000" b="1" dirty="0" smtClean="0">
                <a:latin typeface="Times New Roman" panose="02020603050405020304" pitchFamily="18" charset="0"/>
                <a:cs typeface="Times New Roman" panose="02020603050405020304" pitchFamily="18" charset="0"/>
              </a:rPr>
            </a:br>
            <a:r>
              <a:rPr lang="ru-RU" sz="3000" b="1" dirty="0" smtClean="0">
                <a:latin typeface="Times New Roman" panose="02020603050405020304" pitchFamily="18" charset="0"/>
                <a:cs typeface="Times New Roman" panose="02020603050405020304" pitchFamily="18" charset="0"/>
              </a:rPr>
              <a:t>     Ленинского района</a:t>
            </a:r>
            <a:br>
              <a:rPr lang="ru-RU" sz="3000" b="1" dirty="0" smtClean="0">
                <a:latin typeface="Times New Roman" panose="02020603050405020304" pitchFamily="18" charset="0"/>
                <a:cs typeface="Times New Roman" panose="02020603050405020304" pitchFamily="18" charset="0"/>
              </a:rPr>
            </a:br>
            <a:r>
              <a:rPr lang="ru-RU" sz="3000" b="1" dirty="0" smtClean="0">
                <a:latin typeface="Times New Roman" panose="02020603050405020304" pitchFamily="18" charset="0"/>
                <a:cs typeface="Times New Roman" panose="02020603050405020304" pitchFamily="18" charset="0"/>
              </a:rPr>
              <a:t/>
            </a:r>
            <a:br>
              <a:rPr lang="ru-RU" sz="30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Азовский ФАП                       Марфовский ФАП    </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Мысовский  ФАП                  Нижнезаморский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Заводской ФАП                      Золотовский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Семеновский ФАП                Новоотрадненский ФАП </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Фонтановский ФАП             Либкнехтовский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Новониколаевский ФАП      Белинский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Песочненский ФАП               Яковенковский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Батальненский ФАП             Набережненский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Уваровский ФАП                   Челядиновский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Каменский ФАП                     Глазовский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Соляновский ФАП                 Курортненский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Фронтовской ФАП                 Бондаренковский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Ячменовский ФАП                 Огоньковский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Луговской ФАП                       Ивановский ФАП </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Виноградненский ФАП         Октябрьский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Вулкановский ФАП                Марьевский ФАП</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Красногорский ФАП              Юркинский ФАП</a:t>
            </a:r>
            <a:r>
              <a:rPr lang="ru-RU" sz="1600" b="1" dirty="0">
                <a:latin typeface="Times New Roman" panose="02020603050405020304" pitchFamily="18" charset="0"/>
                <a:cs typeface="Times New Roman" panose="02020603050405020304" pitchFamily="18" charset="0"/>
              </a:rPr>
              <a:t/>
            </a:r>
            <a:br>
              <a:rPr lang="ru-RU" sz="1600" b="1" dirty="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Кировский ФАП                      Осовинский ФАП </a:t>
            </a:r>
            <a:endParaRPr lang="ru-RU" sz="1600" dirty="0"/>
          </a:p>
        </p:txBody>
      </p:sp>
      <p:pic>
        <p:nvPicPr>
          <p:cNvPr id="9218" name="Picture 2" descr="https://sun9-12.userapi.com/impf/JyboIWpM-ONhHrkxUkcwQ8tqxutWAVZPxAAKWQ/mJHSDfRKx6A.jpg?size=1024x768&amp;quality=96&amp;sign=9207e64e3996882b6c79c2d4ed2231c5&amp;type=albu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47504" y="772069"/>
            <a:ext cx="6837404" cy="5521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34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7600" y="241139"/>
            <a:ext cx="3702803" cy="1150637"/>
          </a:xfrm>
        </p:spPr>
        <p:txBody>
          <a:bodyPr>
            <a:normAutofit/>
          </a:bodyPr>
          <a:lstStyle/>
          <a:p>
            <a:pPr algn="ctr"/>
            <a:r>
              <a:rPr lang="ru-RU" sz="2500" b="1" dirty="0" smtClean="0">
                <a:latin typeface="Times New Roman" panose="02020603050405020304" pitchFamily="18" charset="0"/>
                <a:cs typeface="Times New Roman" panose="02020603050405020304" pitchFamily="18" charset="0"/>
              </a:rPr>
              <a:t>Поликлиники  и  амбулатории Ленинского района</a:t>
            </a:r>
            <a:endParaRPr lang="ru-RU" sz="2500" b="1" dirty="0">
              <a:latin typeface="Times New Roman" panose="02020603050405020304" pitchFamily="18" charset="0"/>
              <a:cs typeface="Times New Roman" panose="02020603050405020304" pitchFamily="18" charset="0"/>
            </a:endParaRPr>
          </a:p>
        </p:txBody>
      </p:sp>
      <p:sp>
        <p:nvSpPr>
          <p:cNvPr id="5" name="Объект 4"/>
          <p:cNvSpPr>
            <a:spLocks noGrp="1"/>
          </p:cNvSpPr>
          <p:nvPr>
            <p:ph idx="1"/>
          </p:nvPr>
        </p:nvSpPr>
        <p:spPr>
          <a:xfrm>
            <a:off x="277600" y="1492468"/>
            <a:ext cx="4357462" cy="5156305"/>
          </a:xfrm>
        </p:spPr>
        <p:txBody>
          <a:bodyPr>
            <a:normAutofit fontScale="92500" lnSpcReduction="20000"/>
          </a:bodyPr>
          <a:lstStyle/>
          <a:p>
            <a:pPr marL="0" indent="0">
              <a:buNone/>
            </a:pPr>
            <a:r>
              <a:rPr lang="ru-RU" sz="1800" b="1" dirty="0" smtClean="0"/>
              <a:t>Поликлиника пгт. Ленино</a:t>
            </a:r>
          </a:p>
          <a:p>
            <a:pPr marL="0" indent="0">
              <a:buNone/>
            </a:pPr>
            <a:r>
              <a:rPr lang="ru-RU" sz="1800" b="1" dirty="0" smtClean="0"/>
              <a:t>Поликлиника г. Керчь и пгт. Багерово</a:t>
            </a:r>
          </a:p>
          <a:p>
            <a:pPr marL="0" indent="0">
              <a:buNone/>
            </a:pPr>
            <a:r>
              <a:rPr lang="ru-RU" sz="1800" b="1" dirty="0" smtClean="0"/>
              <a:t>Амбулатория г. Щелкино</a:t>
            </a:r>
          </a:p>
          <a:p>
            <a:pPr marL="0" indent="0">
              <a:buNone/>
            </a:pPr>
            <a:r>
              <a:rPr lang="ru-RU" sz="1800" b="1" dirty="0" smtClean="0"/>
              <a:t>Амбулатория с. Семисотка</a:t>
            </a:r>
          </a:p>
          <a:p>
            <a:pPr marL="0" indent="0">
              <a:buNone/>
            </a:pPr>
            <a:r>
              <a:rPr lang="ru-RU" sz="1800" b="1" dirty="0"/>
              <a:t>Амбулатория с. </a:t>
            </a:r>
            <a:r>
              <a:rPr lang="ru-RU" sz="1800" b="1" dirty="0" smtClean="0"/>
              <a:t>Ленинское</a:t>
            </a:r>
            <a:endParaRPr lang="ru-RU" sz="1800" b="1" dirty="0"/>
          </a:p>
          <a:p>
            <a:pPr marL="0" indent="0">
              <a:buNone/>
            </a:pPr>
            <a:r>
              <a:rPr lang="ru-RU" sz="1800" b="1" dirty="0"/>
              <a:t>Амбулатория с. </a:t>
            </a:r>
            <a:r>
              <a:rPr lang="ru-RU" sz="1800" b="1" dirty="0" smtClean="0"/>
              <a:t>Горностаевка</a:t>
            </a:r>
            <a:endParaRPr lang="ru-RU" sz="1800" b="1" dirty="0"/>
          </a:p>
          <a:p>
            <a:pPr marL="0" indent="0">
              <a:buNone/>
            </a:pPr>
            <a:r>
              <a:rPr lang="ru-RU" sz="1800" b="1" dirty="0"/>
              <a:t>Амбулатория с. </a:t>
            </a:r>
            <a:r>
              <a:rPr lang="ru-RU" sz="1800" b="1" dirty="0" smtClean="0"/>
              <a:t>Останино</a:t>
            </a:r>
            <a:endParaRPr lang="ru-RU" sz="1800" b="1" dirty="0"/>
          </a:p>
          <a:p>
            <a:pPr marL="0" indent="0">
              <a:buNone/>
            </a:pPr>
            <a:r>
              <a:rPr lang="ru-RU" sz="1800" b="1" dirty="0"/>
              <a:t>Амбулатория с. </a:t>
            </a:r>
            <a:r>
              <a:rPr lang="ru-RU" sz="1800" b="1" dirty="0" smtClean="0"/>
              <a:t>Калиновка</a:t>
            </a:r>
            <a:endParaRPr lang="ru-RU" sz="1800" b="1" dirty="0"/>
          </a:p>
          <a:p>
            <a:pPr marL="0" indent="0">
              <a:buNone/>
            </a:pPr>
            <a:r>
              <a:rPr lang="ru-RU" sz="1800" b="1" dirty="0"/>
              <a:t>Амбулатория с. </a:t>
            </a:r>
            <a:r>
              <a:rPr lang="ru-RU" sz="1800" b="1" dirty="0" smtClean="0"/>
              <a:t>Ильичево</a:t>
            </a:r>
            <a:endParaRPr lang="ru-RU" sz="1800" b="1" dirty="0"/>
          </a:p>
          <a:p>
            <a:pPr marL="0" indent="0">
              <a:buNone/>
            </a:pPr>
            <a:r>
              <a:rPr lang="ru-RU" sz="1800" b="1" dirty="0"/>
              <a:t>Амбулатория с. </a:t>
            </a:r>
            <a:r>
              <a:rPr lang="ru-RU" sz="1800" b="1" dirty="0" smtClean="0"/>
              <a:t>Чистополье</a:t>
            </a:r>
            <a:endParaRPr lang="ru-RU" sz="1800" b="1" dirty="0"/>
          </a:p>
          <a:p>
            <a:pPr marL="0" indent="0">
              <a:buNone/>
            </a:pPr>
            <a:r>
              <a:rPr lang="ru-RU" sz="1800" b="1" dirty="0"/>
              <a:t>Амбулатория с. </a:t>
            </a:r>
            <a:r>
              <a:rPr lang="ru-RU" sz="1800" b="1" dirty="0" smtClean="0"/>
              <a:t>Заветное</a:t>
            </a:r>
            <a:endParaRPr lang="ru-RU" sz="1800" b="1" dirty="0"/>
          </a:p>
          <a:p>
            <a:pPr marL="0" indent="0">
              <a:buNone/>
            </a:pPr>
            <a:r>
              <a:rPr lang="ru-RU" sz="1800" b="1" dirty="0"/>
              <a:t>Амбулатория с. </a:t>
            </a:r>
            <a:r>
              <a:rPr lang="ru-RU" sz="1800" b="1" dirty="0" smtClean="0"/>
              <a:t>Войково</a:t>
            </a:r>
            <a:endParaRPr lang="ru-RU" sz="1800" b="1" dirty="0"/>
          </a:p>
          <a:p>
            <a:pPr marL="0" indent="0">
              <a:buNone/>
            </a:pPr>
            <a:r>
              <a:rPr lang="ru-RU" sz="1800" b="1" dirty="0"/>
              <a:t>Амбулатория с. </a:t>
            </a:r>
            <a:r>
              <a:rPr lang="ru-RU" sz="1800" b="1" dirty="0" smtClean="0"/>
              <a:t>Приозерное</a:t>
            </a:r>
          </a:p>
          <a:p>
            <a:pPr marL="0" indent="0">
              <a:buNone/>
            </a:pPr>
            <a:r>
              <a:rPr lang="ru-RU" sz="1800" b="1" dirty="0" smtClean="0"/>
              <a:t>Мобильный стоматологический кабинет</a:t>
            </a:r>
          </a:p>
          <a:p>
            <a:pPr marL="0" indent="0">
              <a:buNone/>
            </a:pPr>
            <a:r>
              <a:rPr lang="ru-RU" sz="1800" b="1" dirty="0" smtClean="0"/>
              <a:t>Передвижной  комплекс</a:t>
            </a:r>
          </a:p>
          <a:p>
            <a:pPr marL="0" indent="0">
              <a:buNone/>
            </a:pPr>
            <a:r>
              <a:rPr lang="ru-RU" sz="1800" b="1" dirty="0" smtClean="0"/>
              <a:t>флюорограф- маммограф</a:t>
            </a:r>
            <a:endParaRPr lang="ru-RU" sz="1800" b="1" dirty="0"/>
          </a:p>
          <a:p>
            <a:pPr marL="0" indent="0">
              <a:buNone/>
            </a:pPr>
            <a:endParaRPr lang="ru-RU" sz="1500" dirty="0"/>
          </a:p>
          <a:p>
            <a:pPr marL="0" indent="0">
              <a:buNone/>
            </a:pPr>
            <a:endParaRPr lang="ru-RU" sz="1500" dirty="0" smtClean="0"/>
          </a:p>
          <a:p>
            <a:endParaRPr lang="ru-RU" dirty="0"/>
          </a:p>
        </p:txBody>
      </p:sp>
      <p:pic>
        <p:nvPicPr>
          <p:cNvPr id="3076" name="Picture 4" descr="https://sun9-77.userapi.com/impf/tH-uClHUZhceEEQDE7gc88HLlTGitRlAG2fc2Q/bZrQVpBGEPs.jpg?size=1032x1032&amp;quality=96&amp;sign=e76e4ec2edcf8cbf7a3e8a340909a428&amp;type=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7850" y="362326"/>
            <a:ext cx="4340773" cy="517245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sun9-40.userapi.com/impf/koYAmavBTv9xuvJzfr8_iDpy7OVPRahFd-_fiA/OjtCpICppmo.jpg?size=780x1040&amp;quality=96&amp;sign=0d41758a57d9b273c8cee8d5087af87c&amp;type=alb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7697" y="362326"/>
            <a:ext cx="3247697" cy="5172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926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02941" y="546100"/>
            <a:ext cx="5587073" cy="5943600"/>
          </a:xfrm>
        </p:spPr>
        <p:txBody>
          <a:bodyPr>
            <a:normAutofit/>
          </a:bodyPr>
          <a:lstStyle/>
          <a:p>
            <a:r>
              <a:rPr lang="ru-RU" sz="2000" b="1" u="sng" dirty="0" smtClean="0">
                <a:latin typeface="Times New Roman" panose="02020603050405020304" pitchFamily="18" charset="0"/>
                <a:cs typeface="Times New Roman" panose="02020603050405020304" pitchFamily="18" charset="0"/>
              </a:rPr>
              <a:t>Стационарные отделения</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терапевтическое</a:t>
            </a:r>
            <a:br>
              <a:rPr lang="ru-RU" sz="2000" b="1" i="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неврологическое </a:t>
            </a:r>
            <a:br>
              <a:rPr lang="ru-RU" sz="2000" b="1" i="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педиатрическое</a:t>
            </a:r>
            <a:br>
              <a:rPr lang="ru-RU" sz="2000" b="1" i="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инфекционное</a:t>
            </a:r>
            <a:br>
              <a:rPr lang="ru-RU" sz="2000" b="1" i="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гинекологического</a:t>
            </a:r>
            <a:br>
              <a:rPr lang="ru-RU" sz="2000" b="1" i="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хирургическое</a:t>
            </a:r>
            <a:br>
              <a:rPr lang="ru-RU" sz="2000" b="1" i="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акушерское физиологическое</a:t>
            </a:r>
            <a:br>
              <a:rPr lang="ru-RU" sz="2000" b="1" i="1" dirty="0" smtClean="0">
                <a:latin typeface="Times New Roman" panose="02020603050405020304" pitchFamily="18" charset="0"/>
                <a:cs typeface="Times New Roman" panose="02020603050405020304" pitchFamily="18" charset="0"/>
              </a:rPr>
            </a:br>
            <a:r>
              <a:rPr lang="ru-RU" sz="2000" b="1" i="1" dirty="0" smtClean="0">
                <a:latin typeface="Times New Roman" panose="02020603050405020304" pitchFamily="18" charset="0"/>
                <a:cs typeface="Times New Roman" panose="02020603050405020304" pitchFamily="18" charset="0"/>
              </a:rPr>
              <a:t>отделение анестезиологии и реанимации</a:t>
            </a:r>
            <a:br>
              <a:rPr lang="ru-RU" sz="2000" b="1" i="1" dirty="0" smtClean="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Капитальный ремонт</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запланированный </a:t>
            </a:r>
            <a:r>
              <a:rPr lang="ru-RU" sz="2000" b="1" dirty="0">
                <a:latin typeface="Times New Roman" panose="02020603050405020304" pitchFamily="18" charset="0"/>
                <a:cs typeface="Times New Roman" panose="02020603050405020304" pitchFamily="18" charset="0"/>
              </a:rPr>
              <a:t>на </a:t>
            </a:r>
            <a:r>
              <a:rPr lang="ru-RU" sz="2000" b="1" dirty="0" smtClean="0">
                <a:latin typeface="Times New Roman" panose="02020603050405020304" pitchFamily="18" charset="0"/>
                <a:cs typeface="Times New Roman" panose="02020603050405020304" pitchFamily="18" charset="0"/>
              </a:rPr>
              <a:t>2023-2024 </a:t>
            </a:r>
            <a:r>
              <a:rPr lang="ru-RU" sz="2000" b="1" dirty="0">
                <a:latin typeface="Times New Roman" panose="02020603050405020304" pitchFamily="18" charset="0"/>
                <a:cs typeface="Times New Roman" panose="02020603050405020304" pitchFamily="18" charset="0"/>
              </a:rPr>
              <a:t>годы: </a:t>
            </a: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здание </a:t>
            </a:r>
            <a:r>
              <a:rPr lang="ru-RU" sz="2000" b="1" dirty="0">
                <a:latin typeface="Times New Roman" panose="02020603050405020304" pitchFamily="18" charset="0"/>
                <a:cs typeface="Times New Roman" panose="02020603050405020304" pitchFamily="18" charset="0"/>
              </a:rPr>
              <a:t>хирургического и терапевтического </a:t>
            </a:r>
            <a:r>
              <a:rPr lang="ru-RU" sz="2000" b="1" dirty="0" smtClean="0">
                <a:latin typeface="Times New Roman" panose="02020603050405020304" pitchFamily="18" charset="0"/>
                <a:cs typeface="Times New Roman" panose="02020603050405020304" pitchFamily="18" charset="0"/>
              </a:rPr>
              <a:t>корпуса, клинико-диагностическая лаборатория, реконструкция </a:t>
            </a:r>
            <a:r>
              <a:rPr lang="ru-RU" sz="2000" b="1" dirty="0">
                <a:latin typeface="Times New Roman" panose="02020603050405020304" pitchFamily="18" charset="0"/>
                <a:cs typeface="Times New Roman" panose="02020603050405020304" pitchFamily="18" charset="0"/>
              </a:rPr>
              <a:t>здания инфекционного корпуса, реконструкция здания ЦРБ (взрослая поликлиника на 300 посещений, детское поликлиническое отделение на 200 посещений, стоматологическое отделение, женская </a:t>
            </a:r>
            <a:r>
              <a:rPr lang="ru-RU" sz="2000" b="1" dirty="0" smtClean="0">
                <a:latin typeface="Times New Roman" panose="02020603050405020304" pitchFamily="18" charset="0"/>
                <a:cs typeface="Times New Roman" panose="02020603050405020304" pitchFamily="18" charset="0"/>
              </a:rPr>
              <a:t>консультация).</a:t>
            </a:r>
            <a:endParaRPr lang="ru-RU" sz="2000" b="1" dirty="0">
              <a:solidFill>
                <a:srgbClr val="0070C0"/>
              </a:solidFill>
              <a:latin typeface="Times New Roman" panose="02020603050405020304" pitchFamily="18" charset="0"/>
              <a:cs typeface="Times New Roman" panose="02020603050405020304" pitchFamily="18" charset="0"/>
            </a:endParaRPr>
          </a:p>
        </p:txBody>
      </p:sp>
      <p:pic>
        <p:nvPicPr>
          <p:cNvPr id="8194" name="Picture 2" descr="https://xn--90ahqblsb9b.xn--p1ai/wp-content/uploads/2020/06/e14fd8f6f682f01545d5b983db69d948-300x2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592" y="279400"/>
            <a:ext cx="4853643" cy="300168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xn--90ahqblsb9b.xn--p1ai/wp-content/uploads/2020/06/s1200-300x1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592" y="3416580"/>
            <a:ext cx="4956736" cy="307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636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130" y="152400"/>
            <a:ext cx="5082139" cy="3365027"/>
          </a:xfrm>
        </p:spPr>
        <p:txBody>
          <a:bodyPr>
            <a:normAutofit fontScale="90000"/>
          </a:bodyPr>
          <a:lstStyle/>
          <a:p>
            <a:pPr algn="ctr"/>
            <a:r>
              <a:rPr lang="ru-RU" sz="2000" b="1" dirty="0" smtClean="0">
                <a:latin typeface="Times New Roman" panose="02020603050405020304" pitchFamily="18" charset="0"/>
                <a:cs typeface="Times New Roman" panose="02020603050405020304" pitchFamily="18" charset="0"/>
              </a:rPr>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a:t>
            </a:r>
            <a:br>
              <a:rPr lang="ru-RU" sz="2000" b="1" dirty="0" smtClean="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
            </a:r>
            <a:br>
              <a:rPr lang="ru-RU" sz="2000" b="1" dirty="0">
                <a:latin typeface="Times New Roman" panose="02020603050405020304" pitchFamily="18" charset="0"/>
                <a:cs typeface="Times New Roman" panose="02020603050405020304" pitchFamily="18" charset="0"/>
              </a:rPr>
            </a:br>
            <a:r>
              <a:rPr lang="ru-RU" sz="1700" b="1" dirty="0" smtClean="0">
                <a:latin typeface="Times New Roman" panose="02020603050405020304" pitchFamily="18" charset="0"/>
                <a:cs typeface="Times New Roman" panose="02020603050405020304" pitchFamily="18" charset="0"/>
              </a:rPr>
              <a:t>Оборудование </a:t>
            </a:r>
            <a:r>
              <a:rPr lang="ru-RU" sz="1700" b="1" dirty="0">
                <a:latin typeface="Times New Roman" panose="02020603050405020304" pitchFamily="18" charset="0"/>
                <a:cs typeface="Times New Roman" panose="02020603050405020304" pitchFamily="18" charset="0"/>
              </a:rPr>
              <a:t>общей стоимостью свыше 3 млн рублей закуплено в рамках ведомственной целевой программы «Модернизация государственных учреждений здравоохранения с целью доведения их до федеральных стандартов и нормативов».</a:t>
            </a:r>
            <a:br>
              <a:rPr lang="ru-RU" sz="1700" b="1" dirty="0">
                <a:latin typeface="Times New Roman" panose="02020603050405020304" pitchFamily="18" charset="0"/>
                <a:cs typeface="Times New Roman" panose="02020603050405020304" pitchFamily="18" charset="0"/>
              </a:rPr>
            </a:br>
            <a:r>
              <a:rPr lang="ru-RU" sz="1700" b="1" dirty="0" smtClean="0">
                <a:latin typeface="Times New Roman" panose="02020603050405020304" pitchFamily="18" charset="0"/>
                <a:cs typeface="Times New Roman" panose="02020603050405020304" pitchFamily="18" charset="0"/>
              </a:rPr>
              <a:t>Реанимационное </a:t>
            </a:r>
            <a:r>
              <a:rPr lang="ru-RU" sz="1700" b="1" dirty="0">
                <a:latin typeface="Times New Roman" panose="02020603050405020304" pitchFamily="18" charset="0"/>
                <a:cs typeface="Times New Roman" panose="02020603050405020304" pitchFamily="18" charset="0"/>
              </a:rPr>
              <a:t>отделение </a:t>
            </a:r>
            <a:r>
              <a:rPr lang="ru-RU" sz="1700" b="1" dirty="0" smtClean="0">
                <a:latin typeface="Times New Roman" panose="02020603050405020304" pitchFamily="18" charset="0"/>
                <a:cs typeface="Times New Roman" panose="02020603050405020304" pitchFamily="18" charset="0"/>
              </a:rPr>
              <a:t>дооснащено </a:t>
            </a:r>
            <a:r>
              <a:rPr lang="ru-RU" sz="1700" b="1" dirty="0">
                <a:latin typeface="Times New Roman" panose="02020603050405020304" pitchFamily="18" charset="0"/>
                <a:cs typeface="Times New Roman" panose="02020603050405020304" pitchFamily="18" charset="0"/>
              </a:rPr>
              <a:t>новым медицинским </a:t>
            </a:r>
            <a:r>
              <a:rPr lang="ru-RU" sz="1700" b="1" dirty="0" smtClean="0">
                <a:latin typeface="Times New Roman" panose="02020603050405020304" pitchFamily="18" charset="0"/>
                <a:cs typeface="Times New Roman" panose="02020603050405020304" pitchFamily="18" charset="0"/>
              </a:rPr>
              <a:t>оборудованием:</a:t>
            </a:r>
            <a:r>
              <a:rPr lang="ru-RU" sz="1700" b="1" dirty="0">
                <a:latin typeface="Times New Roman" panose="02020603050405020304" pitchFamily="18" charset="0"/>
                <a:cs typeface="Times New Roman" panose="02020603050405020304" pitchFamily="18" charset="0"/>
              </a:rPr>
              <a:t/>
            </a:r>
            <a:br>
              <a:rPr lang="ru-RU" sz="1700" b="1" dirty="0">
                <a:latin typeface="Times New Roman" panose="02020603050405020304" pitchFamily="18" charset="0"/>
                <a:cs typeface="Times New Roman" panose="02020603050405020304" pitchFamily="18" charset="0"/>
              </a:rPr>
            </a:br>
            <a:r>
              <a:rPr lang="ru-RU" sz="1700" b="1" dirty="0" smtClean="0">
                <a:latin typeface="Times New Roman" panose="02020603050405020304" pitchFamily="18" charset="0"/>
                <a:cs typeface="Times New Roman" panose="02020603050405020304" pitchFamily="18" charset="0"/>
              </a:rPr>
              <a:t>электрокардиограф</a:t>
            </a:r>
            <a:r>
              <a:rPr lang="ru-RU" sz="1700" b="1" dirty="0">
                <a:latin typeface="Times New Roman" panose="02020603050405020304" pitchFamily="18" charset="0"/>
                <a:cs typeface="Times New Roman" panose="02020603050405020304" pitchFamily="18" charset="0"/>
              </a:rPr>
              <a:t>, электрокардиостимулятор, насосы для зондового питания, аппарат для пневмокомпрессорной профилактики тромбоэмболитических осложнений и лимфостаза, функциональная кровать с встроенными весами, а также автоматический анализатор газов крови, кисло-щелочного состояния, электролитов, глюкозы, осмолярности.</a:t>
            </a:r>
            <a:br>
              <a:rPr lang="ru-RU" sz="1700" b="1" dirty="0">
                <a:latin typeface="Times New Roman" panose="02020603050405020304" pitchFamily="18" charset="0"/>
                <a:cs typeface="Times New Roman" panose="02020603050405020304" pitchFamily="18" charset="0"/>
              </a:rPr>
            </a:br>
            <a:r>
              <a:rPr lang="ru-RU" sz="1700" b="1" dirty="0">
                <a:latin typeface="Times New Roman" panose="02020603050405020304" pitchFamily="18" charset="0"/>
                <a:cs typeface="Times New Roman" panose="02020603050405020304" pitchFamily="18" charset="0"/>
              </a:rPr>
              <a:t/>
            </a:r>
            <a:br>
              <a:rPr lang="ru-RU" sz="1700" b="1" dirty="0">
                <a:latin typeface="Times New Roman" panose="02020603050405020304" pitchFamily="18" charset="0"/>
                <a:cs typeface="Times New Roman" panose="02020603050405020304" pitchFamily="18" charset="0"/>
              </a:rPr>
            </a:br>
            <a:r>
              <a:rPr lang="ru-RU" sz="2000" dirty="0"/>
              <a:t/>
            </a:r>
            <a:br>
              <a:rPr lang="ru-RU" sz="2000" dirty="0"/>
            </a:br>
            <a:endParaRPr lang="ru-RU" sz="2000" b="1" dirty="0">
              <a:latin typeface="Times New Roman" panose="02020603050405020304" pitchFamily="18" charset="0"/>
              <a:cs typeface="Times New Roman" panose="02020603050405020304" pitchFamily="18" charset="0"/>
            </a:endParaRPr>
          </a:p>
        </p:txBody>
      </p:sp>
      <p:pic>
        <p:nvPicPr>
          <p:cNvPr id="1026" name="Picture 2" descr="https://slovosti.ru/image/photo/67/94/3e/277748_s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517427"/>
            <a:ext cx="5656045" cy="3384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mzdrav.rk.gov.ru/uploads/txteditor/mzdrav/attachments/articles/d4/1d/8c/d98f00b204e9800998ecf8427e/phpS0UE7g_IMG-20220317-WA0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550" y="643679"/>
            <a:ext cx="4889636" cy="5747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309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6254" y="0"/>
            <a:ext cx="5636174" cy="5864772"/>
          </a:xfrm>
        </p:spPr>
        <p:txBody>
          <a:bodyPr>
            <a:noAutofit/>
          </a:bodyPr>
          <a:lstStyle/>
          <a:p>
            <a:r>
              <a:rPr lang="ru-RU" sz="1700" b="1" dirty="0" smtClean="0">
                <a:solidFill>
                  <a:schemeClr val="accent1">
                    <a:lumMod val="50000"/>
                  </a:schemeClr>
                </a:solidFill>
                <a:latin typeface="Times New Roman" panose="02020603050405020304" pitchFamily="18" charset="0"/>
                <a:cs typeface="Times New Roman" panose="02020603050405020304" pitchFamily="18" charset="0"/>
              </a:rPr>
              <a:t/>
            </a:r>
            <a:br>
              <a:rPr lang="ru-RU" sz="1700" b="1" dirty="0" smtClean="0">
                <a:solidFill>
                  <a:schemeClr val="accent1">
                    <a:lumMod val="50000"/>
                  </a:schemeClr>
                </a:solidFill>
                <a:latin typeface="Times New Roman" panose="02020603050405020304" pitchFamily="18" charset="0"/>
                <a:cs typeface="Times New Roman" panose="02020603050405020304" pitchFamily="18" charset="0"/>
              </a:rPr>
            </a:br>
            <a:r>
              <a:rPr lang="ru-RU" sz="1700" b="1" dirty="0">
                <a:solidFill>
                  <a:schemeClr val="accent1">
                    <a:lumMod val="50000"/>
                  </a:schemeClr>
                </a:solidFill>
                <a:latin typeface="Times New Roman" panose="02020603050405020304" pitchFamily="18" charset="0"/>
                <a:cs typeface="Times New Roman" panose="02020603050405020304" pitchFamily="18" charset="0"/>
              </a:rPr>
              <a:t/>
            </a:r>
            <a:br>
              <a:rPr lang="ru-RU" sz="1700" b="1" dirty="0">
                <a:solidFill>
                  <a:schemeClr val="accent1">
                    <a:lumMod val="50000"/>
                  </a:schemeClr>
                </a:solidFill>
                <a:latin typeface="Times New Roman" panose="02020603050405020304" pitchFamily="18" charset="0"/>
                <a:cs typeface="Times New Roman" panose="02020603050405020304" pitchFamily="18" charset="0"/>
              </a:rPr>
            </a:br>
            <a:r>
              <a:rPr lang="ru-RU" sz="1700" b="1" dirty="0" smtClean="0">
                <a:latin typeface="Times New Roman" panose="02020603050405020304" pitchFamily="18" charset="0"/>
                <a:cs typeface="Times New Roman" panose="02020603050405020304" pitchFamily="18" charset="0"/>
              </a:rPr>
              <a:t>Всего </a:t>
            </a:r>
            <a:r>
              <a:rPr lang="ru-RU" sz="1700" b="1" dirty="0">
                <a:latin typeface="Times New Roman" panose="02020603050405020304" pitchFamily="18" charset="0"/>
                <a:cs typeface="Times New Roman" panose="02020603050405020304" pitchFamily="18" charset="0"/>
              </a:rPr>
              <a:t>здравоохранение Ленинского района получило в 2021 году 8 единиц автомобилей: </a:t>
            </a:r>
            <a:r>
              <a:rPr lang="ru-RU" sz="1700" b="1" dirty="0" smtClean="0">
                <a:latin typeface="Times New Roman" panose="02020603050405020304" pitchFamily="18" charset="0"/>
                <a:cs typeface="Times New Roman" panose="02020603050405020304" pitchFamily="18" charset="0"/>
              </a:rPr>
              <a:t/>
            </a:r>
            <a:br>
              <a:rPr lang="ru-RU" sz="1700" b="1" dirty="0" smtClean="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2 </a:t>
            </a:r>
            <a:r>
              <a:rPr lang="ru-RU" sz="1800" b="1" dirty="0">
                <a:latin typeface="Times New Roman" panose="02020603050405020304" pitchFamily="18" charset="0"/>
                <a:cs typeface="Times New Roman" panose="02020603050405020304" pitchFamily="18" charset="0"/>
              </a:rPr>
              <a:t>нивы тревел, </a:t>
            </a:r>
            <a:r>
              <a:rPr lang="ru-RU" sz="1800" b="1" dirty="0" smtClean="0">
                <a:latin typeface="Times New Roman" panose="02020603050405020304" pitchFamily="18" charset="0"/>
                <a:cs typeface="Times New Roman" panose="02020603050405020304" pitchFamily="18" charset="0"/>
              </a:rPr>
              <a:t> 1 </a:t>
            </a:r>
            <a:r>
              <a:rPr lang="ru-RU" sz="1800" b="1" dirty="0">
                <a:latin typeface="Times New Roman" panose="02020603050405020304" pitchFamily="18" charset="0"/>
                <a:cs typeface="Times New Roman" panose="02020603050405020304" pitchFamily="18" charset="0"/>
              </a:rPr>
              <a:t>нива лада, </a:t>
            </a:r>
            <a:r>
              <a:rPr lang="ru-RU" sz="1800" b="1" dirty="0" smtClean="0">
                <a:latin typeface="Times New Roman" panose="02020603050405020304" pitchFamily="18" charset="0"/>
                <a:cs typeface="Times New Roman" panose="02020603050405020304" pitchFamily="18" charset="0"/>
              </a:rPr>
              <a:t/>
            </a:r>
            <a:br>
              <a:rPr lang="ru-RU" sz="1800" b="1" dirty="0" smtClean="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1 </a:t>
            </a:r>
            <a:r>
              <a:rPr lang="ru-RU" sz="1800" b="1" dirty="0">
                <a:latin typeface="Times New Roman" panose="02020603050405020304" pitchFamily="18" charset="0"/>
                <a:cs typeface="Times New Roman" panose="02020603050405020304" pitchFamily="18" charset="0"/>
              </a:rPr>
              <a:t>уаз патриот, </a:t>
            </a:r>
            <a:r>
              <a:rPr lang="ru-RU" sz="1800" b="1" dirty="0" smtClean="0">
                <a:latin typeface="Times New Roman" panose="02020603050405020304" pitchFamily="18" charset="0"/>
                <a:cs typeface="Times New Roman" panose="02020603050405020304" pitchFamily="18" charset="0"/>
              </a:rPr>
              <a:t> 1 </a:t>
            </a:r>
            <a:r>
              <a:rPr lang="ru-RU" sz="1800" b="1" dirty="0">
                <a:latin typeface="Times New Roman" panose="02020603050405020304" pitchFamily="18" charset="0"/>
                <a:cs typeface="Times New Roman" panose="02020603050405020304" pitchFamily="18" charset="0"/>
              </a:rPr>
              <a:t>лада </a:t>
            </a:r>
            <a:r>
              <a:rPr lang="ru-RU" sz="1800" b="1" dirty="0" smtClean="0">
                <a:latin typeface="Times New Roman" panose="02020603050405020304" pitchFamily="18" charset="0"/>
                <a:cs typeface="Times New Roman" panose="02020603050405020304" pitchFamily="18" charset="0"/>
              </a:rPr>
              <a:t>калина,  3 </a:t>
            </a:r>
            <a:r>
              <a:rPr lang="ru-RU" sz="1800" b="1" dirty="0">
                <a:latin typeface="Times New Roman" panose="02020603050405020304" pitchFamily="18" charset="0"/>
                <a:cs typeface="Times New Roman" panose="02020603050405020304" pitchFamily="18" charset="0"/>
              </a:rPr>
              <a:t>лада ларгус.</a:t>
            </a:r>
            <a:br>
              <a:rPr lang="ru-RU" sz="1800" b="1" dirty="0">
                <a:latin typeface="Times New Roman" panose="02020603050405020304" pitchFamily="18" charset="0"/>
                <a:cs typeface="Times New Roman" panose="02020603050405020304" pitchFamily="18" charset="0"/>
              </a:rPr>
            </a:br>
            <a:r>
              <a:rPr lang="ru-RU" sz="1700" b="1" dirty="0">
                <a:latin typeface="Times New Roman" panose="02020603050405020304" pitchFamily="18" charset="0"/>
                <a:cs typeface="Times New Roman" panose="02020603050405020304" pitchFamily="18" charset="0"/>
              </a:rPr>
              <a:t/>
            </a:r>
            <a:br>
              <a:rPr lang="ru-RU" sz="1700" b="1" dirty="0">
                <a:latin typeface="Times New Roman" panose="02020603050405020304" pitchFamily="18" charset="0"/>
                <a:cs typeface="Times New Roman" panose="02020603050405020304" pitchFamily="18" charset="0"/>
              </a:rPr>
            </a:br>
            <a:r>
              <a:rPr lang="ru-RU" sz="1700" b="1" dirty="0">
                <a:latin typeface="Times New Roman" panose="02020603050405020304" pitchFamily="18" charset="0"/>
                <a:cs typeface="Times New Roman" panose="02020603050405020304" pitchFamily="18" charset="0"/>
              </a:rPr>
              <a:t>Все автомобили закупленны в рамках реализации мероприятий региональной программы «Модернизация первичного звена здравоохранения в Республике Крым на 2021-2025 годы</a:t>
            </a:r>
            <a:r>
              <a:rPr lang="ru-RU" sz="1700" b="1" dirty="0" smtClean="0">
                <a:latin typeface="Times New Roman" panose="02020603050405020304" pitchFamily="18" charset="0"/>
                <a:cs typeface="Times New Roman" panose="02020603050405020304" pitchFamily="18" charset="0"/>
              </a:rPr>
              <a:t>».</a:t>
            </a:r>
            <a:br>
              <a:rPr lang="ru-RU" sz="1700" b="1" dirty="0" smtClean="0">
                <a:latin typeface="Times New Roman" panose="02020603050405020304" pitchFamily="18" charset="0"/>
                <a:cs typeface="Times New Roman" panose="02020603050405020304" pitchFamily="18" charset="0"/>
              </a:rPr>
            </a:br>
            <a:r>
              <a:rPr lang="ru-RU" sz="1700" b="1" dirty="0" smtClean="0">
                <a:latin typeface="Times New Roman" panose="02020603050405020304" pitchFamily="18" charset="0"/>
                <a:cs typeface="Times New Roman" panose="02020603050405020304" pitchFamily="18" charset="0"/>
              </a:rPr>
              <a:t>Поступившие </a:t>
            </a:r>
            <a:r>
              <a:rPr lang="ru-RU" sz="1700" b="1" dirty="0">
                <a:latin typeface="Times New Roman" panose="02020603050405020304" pitchFamily="18" charset="0"/>
                <a:cs typeface="Times New Roman" panose="02020603050405020304" pitchFamily="18" charset="0"/>
              </a:rPr>
              <a:t>автомобили </a:t>
            </a:r>
            <a:r>
              <a:rPr lang="ru-RU" sz="1700" b="1" dirty="0" smtClean="0">
                <a:latin typeface="Times New Roman" panose="02020603050405020304" pitchFamily="18" charset="0"/>
                <a:cs typeface="Times New Roman" panose="02020603050405020304" pitchFamily="18" charset="0"/>
              </a:rPr>
              <a:t>распределены </a:t>
            </a:r>
            <a:r>
              <a:rPr lang="ru-RU" sz="1700" b="1" dirty="0">
                <a:latin typeface="Times New Roman" panose="02020603050405020304" pitchFamily="18" charset="0"/>
                <a:cs typeface="Times New Roman" panose="02020603050405020304" pitchFamily="18" charset="0"/>
              </a:rPr>
              <a:t>в фельдшерско -акушерские пункты и врачебные амбулатории и </a:t>
            </a:r>
            <a:r>
              <a:rPr lang="ru-RU" sz="1700" b="1" dirty="0" smtClean="0">
                <a:latin typeface="Times New Roman" panose="02020603050405020304" pitchFamily="18" charset="0"/>
                <a:cs typeface="Times New Roman" panose="02020603050405020304" pitchFamily="18" charset="0"/>
              </a:rPr>
              <a:t>используются в </a:t>
            </a:r>
            <a:r>
              <a:rPr lang="ru-RU" sz="1700" b="1" dirty="0">
                <a:latin typeface="Times New Roman" panose="02020603050405020304" pitchFamily="18" charset="0"/>
                <a:cs typeface="Times New Roman" panose="02020603050405020304" pitchFamily="18" charset="0"/>
              </a:rPr>
              <a:t>целях повышения качества оказания профильной помощи населению и ее доступности. </a:t>
            </a:r>
            <a:r>
              <a:rPr lang="ru-RU" sz="1700" b="1" dirty="0" smtClean="0">
                <a:latin typeface="Times New Roman" panose="02020603050405020304" pitchFamily="18" charset="0"/>
                <a:cs typeface="Times New Roman" panose="02020603050405020304" pitchFamily="18" charset="0"/>
              </a:rPr>
              <a:t/>
            </a:r>
            <a:br>
              <a:rPr lang="ru-RU" sz="1700" b="1" dirty="0" smtClean="0">
                <a:latin typeface="Times New Roman" panose="02020603050405020304" pitchFamily="18" charset="0"/>
                <a:cs typeface="Times New Roman" panose="02020603050405020304" pitchFamily="18" charset="0"/>
              </a:rPr>
            </a:br>
            <a:r>
              <a:rPr lang="ru-RU" sz="1700" b="1" dirty="0" smtClean="0">
                <a:latin typeface="Times New Roman" panose="02020603050405020304" pitchFamily="18" charset="0"/>
                <a:cs typeface="Times New Roman" panose="02020603050405020304" pitchFamily="18" charset="0"/>
              </a:rPr>
              <a:t>Машины </a:t>
            </a:r>
            <a:r>
              <a:rPr lang="ru-RU" sz="1700" b="1" dirty="0">
                <a:latin typeface="Times New Roman" panose="02020603050405020304" pitchFamily="18" charset="0"/>
                <a:cs typeface="Times New Roman" panose="02020603050405020304" pitchFamily="18" charset="0"/>
              </a:rPr>
              <a:t>предназначены для доставки пациентов в медицинские организации и медработников к местам проживания больных для обслуживания </a:t>
            </a:r>
            <a:r>
              <a:rPr lang="ru-RU" sz="1700" b="1" dirty="0" smtClean="0">
                <a:latin typeface="Times New Roman" panose="02020603050405020304" pitchFamily="18" charset="0"/>
                <a:cs typeface="Times New Roman" panose="02020603050405020304" pitchFamily="18" charset="0"/>
              </a:rPr>
              <a:t>вызовов </a:t>
            </a:r>
            <a:r>
              <a:rPr lang="ru-RU" sz="1700" b="1" dirty="0">
                <a:latin typeface="Times New Roman" panose="02020603050405020304" pitchFamily="18" charset="0"/>
                <a:cs typeface="Times New Roman" panose="02020603050405020304" pitchFamily="18" charset="0"/>
              </a:rPr>
              <a:t>на </a:t>
            </a:r>
            <a:r>
              <a:rPr lang="ru-RU" sz="1700" b="1" dirty="0" smtClean="0">
                <a:latin typeface="Times New Roman" panose="02020603050405020304" pitchFamily="18" charset="0"/>
                <a:cs typeface="Times New Roman" panose="02020603050405020304" pitchFamily="18" charset="0"/>
              </a:rPr>
              <a:t>дому. </a:t>
            </a:r>
            <a:r>
              <a:rPr lang="ru-RU" sz="1700" b="1" dirty="0">
                <a:latin typeface="Times New Roman" panose="02020603050405020304" pitchFamily="18" charset="0"/>
                <a:cs typeface="Times New Roman" panose="02020603050405020304" pitchFamily="18" charset="0"/>
              </a:rPr>
              <a:t>Кроме того, закупленный транспорт может использоваться для перевозки биологических материалов на проведение исследований и доставки лекарственных препаратов жителям отдаленных районов.</a:t>
            </a:r>
            <a:br>
              <a:rPr lang="ru-RU" sz="1700" b="1" dirty="0">
                <a:latin typeface="Times New Roman" panose="02020603050405020304" pitchFamily="18" charset="0"/>
                <a:cs typeface="Times New Roman" panose="02020603050405020304" pitchFamily="18" charset="0"/>
              </a:rPr>
            </a:br>
            <a:endParaRPr lang="ru-RU" sz="1700" b="1" dirty="0">
              <a:latin typeface="Times New Roman" panose="02020603050405020304" pitchFamily="18" charset="0"/>
              <a:cs typeface="Times New Roman" panose="02020603050405020304" pitchFamily="18" charset="0"/>
            </a:endParaRPr>
          </a:p>
        </p:txBody>
      </p:sp>
      <p:pic>
        <p:nvPicPr>
          <p:cNvPr id="7170" name="Picture 2" descr="https://sun9-14.userapi.com/impf/X14yH8QUszwsJHAtTV3cgq3YhK1bo-CpJpWC6A/QKz19Upfx3g.jpg?size=1280x853&amp;quality=96&amp;sign=d9260088b460cbfc2fb05a557b2bb093&amp;type=album"/>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432331" y="210207"/>
            <a:ext cx="5135619" cy="341586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sun9-48.userapi.com/impf/57WwHVwRq4u3iV95Ki5cpaait5bAwLjDO-Z9Ew/oBTJp4MFpAM.jpg?size=1280x960&amp;quality=96&amp;sign=7e8962c44fba8bbe05c45d361bc5f570&amp;type=alb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2331" y="3037491"/>
            <a:ext cx="5135619" cy="344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638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2239" y="461318"/>
            <a:ext cx="3494445" cy="3690551"/>
          </a:xfrm>
        </p:spPr>
        <p:txBody>
          <a:bodyPr>
            <a:normAutofit fontScale="90000"/>
          </a:bodyPr>
          <a:lstStyle/>
          <a:p>
            <a:pPr marL="0" indent="0" algn="ctr">
              <a:lnSpc>
                <a:spcPct val="100000"/>
              </a:lnSpc>
            </a:pPr>
            <a:r>
              <a:rPr lang="ru-RU" sz="1800" b="1" dirty="0" smtClean="0">
                <a:latin typeface="Times New Roman" panose="02020603050405020304" pitchFamily="18" charset="0"/>
                <a:cs typeface="Times New Roman" panose="02020603050405020304" pitchFamily="18" charset="0"/>
              </a:rPr>
              <a:t/>
            </a:r>
            <a:br>
              <a:rPr lang="ru-RU" sz="1800" b="1" dirty="0" smtClean="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
            </a:r>
            <a:br>
              <a:rPr lang="ru-RU" sz="1800" b="1" dirty="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
            </a:r>
            <a:br>
              <a:rPr lang="ru-RU" sz="1800" b="1" dirty="0" smtClean="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
            </a:r>
            <a:br>
              <a:rPr lang="ru-RU" sz="1800" b="1" dirty="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
            </a:r>
            <a:br>
              <a:rPr lang="ru-RU" sz="1800" b="1" dirty="0" smtClean="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
            </a:r>
            <a:br>
              <a:rPr lang="ru-RU" sz="1800" b="1" dirty="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
            </a:r>
            <a:br>
              <a:rPr lang="ru-RU" sz="1800" b="1" dirty="0" smtClean="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
            </a:r>
            <a:br>
              <a:rPr lang="ru-RU" sz="1800" b="1" dirty="0">
                <a:latin typeface="Times New Roman" panose="02020603050405020304" pitchFamily="18" charset="0"/>
                <a:cs typeface="Times New Roman" panose="02020603050405020304" pitchFamily="18" charset="0"/>
              </a:rPr>
            </a:br>
            <a:r>
              <a:rPr lang="ru-RU" sz="2200" b="1" u="sng" dirty="0" smtClean="0">
                <a:latin typeface="Times New Roman" panose="02020603050405020304" pitchFamily="18" charset="0"/>
                <a:cs typeface="Times New Roman" panose="02020603050405020304" pitchFamily="18" charset="0"/>
              </a:rPr>
              <a:t>На </a:t>
            </a:r>
            <a:r>
              <a:rPr lang="ru-RU" sz="2200" b="1" u="sng" dirty="0" smtClean="0">
                <a:latin typeface="Times New Roman" panose="02020603050405020304" pitchFamily="18" charset="0"/>
                <a:cs typeface="Times New Roman" panose="02020603050405020304" pitchFamily="18" charset="0"/>
              </a:rPr>
              <a:t>01.01.2023г  </a:t>
            </a:r>
            <a:r>
              <a:rPr lang="ru-RU" sz="2200" b="1" u="sng" dirty="0" smtClean="0">
                <a:latin typeface="Times New Roman" panose="02020603050405020304" pitchFamily="18" charset="0"/>
                <a:cs typeface="Times New Roman" panose="02020603050405020304" pitchFamily="18" charset="0"/>
              </a:rPr>
              <a:t/>
            </a:r>
            <a:br>
              <a:rPr lang="ru-RU" sz="2200" b="1" u="sng"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в ГБУЗ РК </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«Ленинская ЦРБ» </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работают </a:t>
            </a:r>
            <a:r>
              <a:rPr lang="ru-RU" sz="2200" b="1" dirty="0" smtClean="0">
                <a:latin typeface="Times New Roman" panose="02020603050405020304" pitchFamily="18" charset="0"/>
                <a:cs typeface="Times New Roman" panose="02020603050405020304" pitchFamily="18" charset="0"/>
              </a:rPr>
              <a:t>732 человека: </a:t>
            </a:r>
            <a:r>
              <a:rPr lang="ru-RU" sz="2200" b="1" dirty="0" smtClean="0">
                <a:latin typeface="Times New Roman" panose="02020603050405020304" pitchFamily="18" charset="0"/>
                <a:cs typeface="Times New Roman" panose="02020603050405020304" pitchFamily="18" charset="0"/>
              </a:rPr>
              <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105  </a:t>
            </a:r>
            <a:r>
              <a:rPr lang="ru-RU" sz="2200" b="1" dirty="0" smtClean="0">
                <a:latin typeface="Times New Roman" panose="02020603050405020304" pitchFamily="18" charset="0"/>
                <a:cs typeface="Times New Roman" panose="02020603050405020304" pitchFamily="18" charset="0"/>
              </a:rPr>
              <a:t>-  врачи</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354  </a:t>
            </a:r>
            <a:r>
              <a:rPr lang="ru-RU" sz="2200" b="1" dirty="0" smtClean="0">
                <a:latin typeface="Times New Roman" panose="02020603050405020304" pitchFamily="18" charset="0"/>
                <a:cs typeface="Times New Roman" panose="02020603050405020304" pitchFamily="18" charset="0"/>
              </a:rPr>
              <a:t>-  средние медицинские специалисты</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153 </a:t>
            </a:r>
            <a:r>
              <a:rPr lang="ru-RU" sz="2200" b="1" dirty="0" smtClean="0">
                <a:latin typeface="Times New Roman" panose="02020603050405020304" pitchFamily="18" charset="0"/>
                <a:cs typeface="Times New Roman" panose="02020603050405020304" pitchFamily="18" charset="0"/>
              </a:rPr>
              <a:t>- младшие медицинские работники</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136 </a:t>
            </a:r>
            <a:r>
              <a:rPr lang="ru-RU" sz="2200" b="1" dirty="0" smtClean="0">
                <a:latin typeface="Times New Roman" panose="02020603050405020304" pitchFamily="18" charset="0"/>
                <a:cs typeface="Times New Roman" panose="02020603050405020304" pitchFamily="18" charset="0"/>
              </a:rPr>
              <a:t>-  прочие специалисты</a:t>
            </a:r>
            <a:br>
              <a:rPr lang="ru-RU" sz="2200" b="1" dirty="0" smtClean="0">
                <a:latin typeface="Times New Roman" panose="02020603050405020304" pitchFamily="18" charset="0"/>
                <a:cs typeface="Times New Roman" panose="02020603050405020304" pitchFamily="18" charset="0"/>
              </a:rPr>
            </a:br>
            <a:r>
              <a:rPr lang="ru-RU" sz="2200" b="1" dirty="0">
                <a:latin typeface="Times New Roman" panose="02020603050405020304" pitchFamily="18" charset="0"/>
                <a:cs typeface="Times New Roman" panose="02020603050405020304" pitchFamily="18" charset="0"/>
              </a:rPr>
              <a:t/>
            </a:r>
            <a:br>
              <a:rPr lang="ru-RU" sz="2200" b="1" dirty="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у нас дружный и сплоченный коллектив профессионалов</a:t>
            </a:r>
            <a:r>
              <a:rPr lang="ru-RU" sz="2200" b="1" u="sng" dirty="0" smtClean="0">
                <a:latin typeface="Times New Roman" panose="02020603050405020304" pitchFamily="18" charset="0"/>
                <a:cs typeface="Times New Roman" panose="02020603050405020304" pitchFamily="18" charset="0"/>
              </a:rPr>
              <a:t/>
            </a:r>
            <a:br>
              <a:rPr lang="ru-RU" sz="2200" b="1" u="sng" dirty="0" smtClean="0">
                <a:latin typeface="Times New Roman" panose="02020603050405020304" pitchFamily="18" charset="0"/>
                <a:cs typeface="Times New Roman" panose="02020603050405020304" pitchFamily="18" charset="0"/>
              </a:rPr>
            </a:br>
            <a:r>
              <a:rPr lang="ru-RU" sz="1800" b="1" u="sng" dirty="0" smtClean="0">
                <a:latin typeface="Times New Roman" panose="02020603050405020304" pitchFamily="18" charset="0"/>
                <a:cs typeface="Times New Roman" panose="02020603050405020304" pitchFamily="18" charset="0"/>
              </a:rPr>
              <a:t/>
            </a:r>
            <a:br>
              <a:rPr lang="ru-RU" sz="1800" b="1" u="sng" dirty="0" smtClean="0">
                <a:latin typeface="Times New Roman" panose="02020603050405020304" pitchFamily="18" charset="0"/>
                <a:cs typeface="Times New Roman" panose="02020603050405020304" pitchFamily="18" charset="0"/>
              </a:rPr>
            </a:br>
            <a:endParaRPr lang="ru-RU" sz="1800" b="1" u="sng"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1826" y="659025"/>
            <a:ext cx="7247862" cy="5408141"/>
          </a:xfrm>
          <a:prstGeom prst="rect">
            <a:avLst/>
          </a:prstGeom>
        </p:spPr>
      </p:pic>
      <p:pic>
        <p:nvPicPr>
          <p:cNvPr id="14" name="Объект 13"/>
          <p:cNvPicPr>
            <a:picLocks noGrp="1" noChangeAspect="1"/>
          </p:cNvPicPr>
          <p:nvPr>
            <p:ph idx="1"/>
          </p:nvPr>
        </p:nvPicPr>
        <p:blipFill>
          <a:blip r:embed="rId3"/>
          <a:stretch>
            <a:fillRect/>
          </a:stretch>
        </p:blipFill>
        <p:spPr>
          <a:xfrm>
            <a:off x="4110872" y="714076"/>
            <a:ext cx="7248772" cy="5407621"/>
          </a:xfrm>
          <a:prstGeom prst="rect">
            <a:avLst/>
          </a:prstGeom>
        </p:spPr>
      </p:pic>
    </p:spTree>
    <p:extLst>
      <p:ext uri="{BB962C8B-B14F-4D97-AF65-F5344CB8AC3E}">
        <p14:creationId xmlns:p14="http://schemas.microsoft.com/office/powerpoint/2010/main" val="896031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821" y="396657"/>
            <a:ext cx="6547945" cy="2577772"/>
          </a:xfrm>
        </p:spPr>
        <p:txBody>
          <a:bodyPr>
            <a:normAutofit/>
          </a:bodyPr>
          <a:lstStyle/>
          <a:p>
            <a:r>
              <a:rPr lang="ru-RU" sz="2200" b="1" dirty="0" smtClean="0">
                <a:latin typeface="Times New Roman" panose="02020603050405020304" pitchFamily="18" charset="0"/>
                <a:cs typeface="Times New Roman" panose="02020603050405020304" pitchFamily="18" charset="0"/>
              </a:rPr>
              <a:t>В коллективе ГБУЗ РК «Ленинская ЦРБ» </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3 заслуженных врача и 4 заслуженных работника здравоохранения Республики Крым, </a:t>
            </a:r>
            <a:br>
              <a:rPr lang="ru-RU" sz="2200" b="1" dirty="0" smtClean="0">
                <a:latin typeface="Times New Roman" panose="02020603050405020304" pitchFamily="18" charset="0"/>
                <a:cs typeface="Times New Roman" panose="02020603050405020304" pitchFamily="18" charset="0"/>
              </a:rPr>
            </a:br>
            <a:r>
              <a:rPr lang="ru-RU" sz="2200" b="1" dirty="0" smtClean="0">
                <a:latin typeface="Times New Roman" panose="02020603050405020304" pitchFamily="18" charset="0"/>
                <a:cs typeface="Times New Roman" panose="02020603050405020304" pitchFamily="18" charset="0"/>
              </a:rPr>
              <a:t>более 100 специалистов отмечены благодарностями и грамотами Министерства здравоохранения, </a:t>
            </a:r>
            <a:r>
              <a:rPr lang="ru-RU" sz="2200" b="1" dirty="0">
                <a:latin typeface="Times New Roman" panose="02020603050405020304" pitchFamily="18" charset="0"/>
                <a:cs typeface="Times New Roman" panose="02020603050405020304" pitchFamily="18" charset="0"/>
              </a:rPr>
              <a:t>Государственного Совета </a:t>
            </a:r>
            <a:r>
              <a:rPr lang="ru-RU" sz="2200" b="1" dirty="0" smtClean="0">
                <a:latin typeface="Times New Roman" panose="02020603050405020304" pitchFamily="18" charset="0"/>
                <a:cs typeface="Times New Roman" panose="02020603050405020304" pitchFamily="18" charset="0"/>
              </a:rPr>
              <a:t>и Совета Министров Республики Крым</a:t>
            </a:r>
            <a:endParaRPr lang="ru-RU" sz="2200" b="1" dirty="0">
              <a:latin typeface="Times New Roman" panose="02020603050405020304" pitchFamily="18" charset="0"/>
              <a:cs typeface="Times New Roman" panose="02020603050405020304" pitchFamily="18" charset="0"/>
            </a:endParaRPr>
          </a:p>
        </p:txBody>
      </p:sp>
      <p:pic>
        <p:nvPicPr>
          <p:cNvPr id="5122" name="Picture 2" descr="https://sun9-26.userapi.com/impf/_Kf8P5HTvyJ1S0TW_vVJKqUjUSJV3At_L2-fKQ/5GWrrJeqQEc.jpg?size=958x1280&amp;quality=96&amp;sign=93797ad76d0ad3522442b8309bb6ddcc&amp;type=albu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41931" y="396656"/>
            <a:ext cx="4140326" cy="5384033"/>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020" y="3069021"/>
            <a:ext cx="5860456" cy="3615558"/>
          </a:xfrm>
          <a:prstGeom prst="rect">
            <a:avLst/>
          </a:prstGeom>
        </p:spPr>
      </p:pic>
    </p:spTree>
    <p:extLst>
      <p:ext uri="{BB962C8B-B14F-4D97-AF65-F5344CB8AC3E}">
        <p14:creationId xmlns:p14="http://schemas.microsoft.com/office/powerpoint/2010/main" val="13485411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Фон для презентации доктор (70 фото)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365124"/>
            <a:ext cx="10373497" cy="62393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Диаграмма 5"/>
          <p:cNvGraphicFramePr/>
          <p:nvPr>
            <p:extLst>
              <p:ext uri="{D42A27DB-BD31-4B8C-83A1-F6EECF244321}">
                <p14:modId xmlns:p14="http://schemas.microsoft.com/office/powerpoint/2010/main" val="887019041"/>
              </p:ext>
            </p:extLst>
          </p:nvPr>
        </p:nvGraphicFramePr>
        <p:xfrm>
          <a:off x="1065047" y="531628"/>
          <a:ext cx="6080031" cy="5890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23848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8918" y="344903"/>
            <a:ext cx="4114801" cy="1325563"/>
          </a:xfrm>
        </p:spPr>
        <p:txBody>
          <a:bodyPr>
            <a:normAutofit fontScale="90000"/>
          </a:bodyPr>
          <a:lstStyle/>
          <a:p>
            <a:pPr algn="ctr"/>
            <a:r>
              <a:rPr lang="ru-RU" sz="2400" b="1" dirty="0" smtClean="0">
                <a:latin typeface="Corbel" panose="020B0503020204020204" pitchFamily="34" charset="0"/>
              </a:rPr>
              <a:t>Привлечено </a:t>
            </a:r>
            <a:br>
              <a:rPr lang="ru-RU" sz="2400" b="1" dirty="0" smtClean="0">
                <a:latin typeface="Corbel" panose="020B0503020204020204" pitchFamily="34" charset="0"/>
              </a:rPr>
            </a:br>
            <a:r>
              <a:rPr lang="ru-RU" sz="2400" b="1" dirty="0" smtClean="0">
                <a:latin typeface="Corbel" panose="020B0503020204020204" pitchFamily="34" charset="0"/>
              </a:rPr>
              <a:t>медицинских специалистов в ГБУЗ РК «Ленинская ЦРБ» </a:t>
            </a:r>
            <a:br>
              <a:rPr lang="ru-RU" sz="2400" b="1" dirty="0" smtClean="0">
                <a:latin typeface="Corbel" panose="020B0503020204020204" pitchFamily="34" charset="0"/>
              </a:rPr>
            </a:br>
            <a:r>
              <a:rPr lang="ru-RU" sz="2400" b="1" dirty="0" smtClean="0">
                <a:latin typeface="Corbel" panose="020B0503020204020204" pitchFamily="34" charset="0"/>
              </a:rPr>
              <a:t>(физ лиц)</a:t>
            </a:r>
            <a:endParaRPr lang="ru-RU" sz="2400" b="1" dirty="0">
              <a:latin typeface="Corbel" panose="020B0503020204020204" pitchFamily="34" charset="0"/>
            </a:endParaRPr>
          </a:p>
        </p:txBody>
      </p:sp>
      <p:graphicFrame>
        <p:nvGraphicFramePr>
          <p:cNvPr id="17" name="Объект 16"/>
          <p:cNvGraphicFramePr>
            <a:graphicFrameLocks noGrp="1"/>
          </p:cNvGraphicFramePr>
          <p:nvPr>
            <p:ph idx="1"/>
            <p:extLst>
              <p:ext uri="{D42A27DB-BD31-4B8C-83A1-F6EECF244321}">
                <p14:modId xmlns:p14="http://schemas.microsoft.com/office/powerpoint/2010/main" val="974972559"/>
              </p:ext>
            </p:extLst>
          </p:nvPr>
        </p:nvGraphicFramePr>
        <p:xfrm>
          <a:off x="528918" y="1670466"/>
          <a:ext cx="4428564" cy="4247950"/>
        </p:xfrm>
        <a:graphic>
          <a:graphicData uri="http://schemas.openxmlformats.org/drawingml/2006/chart">
            <c:chart xmlns:c="http://schemas.openxmlformats.org/drawingml/2006/chart" xmlns:r="http://schemas.openxmlformats.org/officeDocument/2006/relationships" r:id="rId2"/>
          </a:graphicData>
        </a:graphic>
      </p:graphicFrame>
      <p:pic>
        <p:nvPicPr>
          <p:cNvPr id="1028" name="Picture 4" descr="https://sun9-31.userapi.com/impf/nrkwnRLnKWXn_G8g_95fvffbjQ5VYxhlbVi85Q/3XaA3ZtzW54.jpg?size=810x1080&amp;quality=96&amp;sign=42da9a96a285a9f9d3216d740a3a2e91&amp;type=alb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059" y="0"/>
            <a:ext cx="3399141" cy="38727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https://sun9-84.userapi.com/impf/HY5DKiq9syM3blPxy2mGIJAv0-lJ8TIESI66kA/7IyGinqLqEY.jpg?size=640x640&amp;quality=96&amp;sign=948d41080e03580992f165d450c0d526&amp;type=alb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4200" y="3128598"/>
            <a:ext cx="3665047" cy="3665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307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746" y="356736"/>
            <a:ext cx="5025705" cy="1325563"/>
          </a:xfrm>
        </p:spPr>
        <p:txBody>
          <a:bodyPr>
            <a:normAutofit/>
          </a:bodyPr>
          <a:lstStyle/>
          <a:p>
            <a:pPr algn="ctr"/>
            <a:r>
              <a:rPr lang="ru-RU" sz="2000" b="1" dirty="0" smtClean="0">
                <a:latin typeface="Times New Roman" panose="02020603050405020304" pitchFamily="18" charset="0"/>
                <a:cs typeface="Times New Roman" panose="02020603050405020304" pitchFamily="18" charset="0"/>
              </a:rPr>
              <a:t>Медицинские специалисты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ГБУЗ РК «Ленинская ЦРБ»,</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получившие единовременную выплату «Земский доктор», «Земский фельдшер»  </a:t>
            </a:r>
            <a:endParaRPr lang="ru-RU" sz="2000" b="1" dirty="0">
              <a:latin typeface="Times New Roman" panose="02020603050405020304" pitchFamily="18" charset="0"/>
              <a:cs typeface="Times New Roman" panose="02020603050405020304" pitchFamily="18" charset="0"/>
            </a:endParaRPr>
          </a:p>
        </p:txBody>
      </p:sp>
      <p:graphicFrame>
        <p:nvGraphicFramePr>
          <p:cNvPr id="10" name="Объект 9"/>
          <p:cNvGraphicFramePr>
            <a:graphicFrameLocks noGrp="1"/>
          </p:cNvGraphicFramePr>
          <p:nvPr>
            <p:ph idx="1"/>
            <p:extLst>
              <p:ext uri="{D42A27DB-BD31-4B8C-83A1-F6EECF244321}">
                <p14:modId xmlns:p14="http://schemas.microsoft.com/office/powerpoint/2010/main" val="1363574563"/>
              </p:ext>
            </p:extLst>
          </p:nvPr>
        </p:nvGraphicFramePr>
        <p:xfrm>
          <a:off x="736746" y="1817280"/>
          <a:ext cx="4598988" cy="4351337"/>
        </p:xfrm>
        <a:graphic>
          <a:graphicData uri="http://schemas.openxmlformats.org/drawingml/2006/chart">
            <c:chart xmlns:c="http://schemas.openxmlformats.org/drawingml/2006/chart" xmlns:r="http://schemas.openxmlformats.org/officeDocument/2006/relationships" r:id="rId2"/>
          </a:graphicData>
        </a:graphic>
      </p:graphicFrame>
      <p:pic>
        <p:nvPicPr>
          <p:cNvPr id="2052" name="Picture 4" descr="https://sun9-24.userapi.com/impf/rDBDniv_xwl4r51IcLCB88k6ZgoYMbtREFGWeQ/CgknvCj7Uh8.jpg?size=798x798&amp;quality=96&amp;sign=d647e3327f03e5895be0de4377d952b4&amp;type=alb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3584" y="232615"/>
            <a:ext cx="6169462" cy="623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657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611" y="207877"/>
            <a:ext cx="5733535" cy="5106044"/>
          </a:xfrm>
        </p:spPr>
        <p:txBody>
          <a:bodyPr>
            <a:normAutofit fontScale="90000"/>
          </a:bodyPr>
          <a:lstStyle/>
          <a:p>
            <a:r>
              <a:rPr lang="ru-RU" sz="2200" b="1" i="1" u="sng" dirty="0" smtClean="0">
                <a:latin typeface="Times New Roman" panose="02020603050405020304" pitchFamily="18" charset="0"/>
                <a:cs typeface="Times New Roman" panose="02020603050405020304" pitchFamily="18" charset="0"/>
              </a:rPr>
              <a:t/>
            </a:r>
            <a:br>
              <a:rPr lang="ru-RU" sz="2200" b="1" i="1" u="sng" dirty="0" smtClean="0">
                <a:latin typeface="Times New Roman" panose="02020603050405020304" pitchFamily="18" charset="0"/>
                <a:cs typeface="Times New Roman" panose="02020603050405020304" pitchFamily="18" charset="0"/>
              </a:rPr>
            </a:br>
            <a:r>
              <a:rPr lang="ru-RU" sz="2200" b="1" i="1" u="sng" dirty="0">
                <a:latin typeface="Times New Roman" panose="02020603050405020304" pitchFamily="18" charset="0"/>
                <a:cs typeface="Times New Roman" panose="02020603050405020304" pitchFamily="18" charset="0"/>
              </a:rPr>
              <a:t/>
            </a:r>
            <a:br>
              <a:rPr lang="ru-RU" sz="2200" b="1" i="1" u="sng" dirty="0">
                <a:latin typeface="Times New Roman" panose="02020603050405020304" pitchFamily="18" charset="0"/>
                <a:cs typeface="Times New Roman" panose="02020603050405020304" pitchFamily="18" charset="0"/>
              </a:rPr>
            </a:br>
            <a:r>
              <a:rPr lang="ru-RU" sz="2200" b="1" i="1" u="sng" dirty="0" smtClean="0">
                <a:latin typeface="Times New Roman" panose="02020603050405020304" pitchFamily="18" charset="0"/>
                <a:cs typeface="Times New Roman" panose="02020603050405020304" pitchFamily="18" charset="0"/>
              </a:rPr>
              <a:t/>
            </a:r>
            <a:br>
              <a:rPr lang="ru-RU" sz="2200" b="1" i="1" u="sng" dirty="0" smtClean="0">
                <a:latin typeface="Times New Roman" panose="02020603050405020304" pitchFamily="18" charset="0"/>
                <a:cs typeface="Times New Roman" panose="02020603050405020304" pitchFamily="18" charset="0"/>
              </a:rPr>
            </a:br>
            <a:r>
              <a:rPr lang="ru-RU" sz="2200" b="1" i="1" dirty="0" smtClean="0">
                <a:latin typeface="Times New Roman" panose="02020603050405020304" pitchFamily="18" charset="0"/>
                <a:cs typeface="Times New Roman" panose="02020603050405020304" pitchFamily="18" charset="0"/>
              </a:rPr>
              <a:t>                 </a:t>
            </a:r>
            <a:r>
              <a:rPr lang="ru-RU" sz="2600" b="1" i="1" u="sng" dirty="0" smtClean="0">
                <a:latin typeface="Times New Roman" panose="02020603050405020304" pitchFamily="18" charset="0"/>
                <a:cs typeface="Times New Roman" panose="02020603050405020304" pitchFamily="18" charset="0"/>
              </a:rPr>
              <a:t>Мы предлагаем</a:t>
            </a:r>
            <a:br>
              <a:rPr lang="ru-RU" sz="2600" b="1" i="1" u="sng" dirty="0" smtClean="0">
                <a:latin typeface="Times New Roman" panose="02020603050405020304" pitchFamily="18" charset="0"/>
                <a:cs typeface="Times New Roman" panose="02020603050405020304" pitchFamily="18" charset="0"/>
              </a:rPr>
            </a:br>
            <a:r>
              <a:rPr lang="ru-RU" sz="2600" b="1" dirty="0">
                <a:latin typeface="Times New Roman" panose="02020603050405020304" pitchFamily="18" charset="0"/>
                <a:cs typeface="Times New Roman" panose="02020603050405020304" pitchFamily="18" charset="0"/>
              </a:rPr>
              <a:t/>
            </a:r>
            <a:br>
              <a:rPr lang="ru-RU" sz="26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Стабильную </a:t>
            </a:r>
            <a:r>
              <a:rPr lang="ru-RU" sz="2000" b="1" dirty="0">
                <a:latin typeface="Times New Roman" panose="02020603050405020304" pitchFamily="18" charset="0"/>
                <a:cs typeface="Times New Roman" panose="02020603050405020304" pitchFamily="18" charset="0"/>
              </a:rPr>
              <a:t>оплату труда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Индексируемую </a:t>
            </a:r>
            <a:r>
              <a:rPr lang="ru-RU" sz="2000" b="1" dirty="0">
                <a:latin typeface="Times New Roman" panose="02020603050405020304" pitchFamily="18" charset="0"/>
                <a:cs typeface="Times New Roman" panose="02020603050405020304" pitchFamily="18" charset="0"/>
              </a:rPr>
              <a:t>заработную плату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Оформление </a:t>
            </a:r>
            <a:r>
              <a:rPr lang="ru-RU" sz="2000" b="1" dirty="0">
                <a:latin typeface="Times New Roman" panose="02020603050405020304" pitchFamily="18" charset="0"/>
                <a:cs typeface="Times New Roman" panose="02020603050405020304" pitchFamily="18" charset="0"/>
              </a:rPr>
              <a:t>по ТК РФ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Оплачиваемый </a:t>
            </a:r>
            <a:r>
              <a:rPr lang="ru-RU" sz="2000" b="1" dirty="0">
                <a:latin typeface="Times New Roman" panose="02020603050405020304" pitchFamily="18" charset="0"/>
                <a:cs typeface="Times New Roman" panose="02020603050405020304" pitchFamily="18" charset="0"/>
              </a:rPr>
              <a:t>отпуск и больничный лист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Бесплатное </a:t>
            </a:r>
            <a:r>
              <a:rPr lang="ru-RU" sz="2000" b="1" dirty="0">
                <a:latin typeface="Times New Roman" panose="02020603050405020304" pitchFamily="18" charset="0"/>
                <a:cs typeface="Times New Roman" panose="02020603050405020304" pitchFamily="18" charset="0"/>
              </a:rPr>
              <a:t>обучение на курсах повышения квалификации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Карьерный </a:t>
            </a:r>
            <a:r>
              <a:rPr lang="ru-RU" sz="2000" b="1" dirty="0">
                <a:latin typeface="Times New Roman" panose="02020603050405020304" pitchFamily="18" charset="0"/>
                <a:cs typeface="Times New Roman" panose="02020603050405020304" pitchFamily="18" charset="0"/>
              </a:rPr>
              <a:t>рост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Дружный </a:t>
            </a:r>
            <a:r>
              <a:rPr lang="ru-RU" sz="2000" b="1" dirty="0">
                <a:latin typeface="Times New Roman" panose="02020603050405020304" pitchFamily="18" charset="0"/>
                <a:cs typeface="Times New Roman" panose="02020603050405020304" pitchFamily="18" charset="0"/>
              </a:rPr>
              <a:t>коллектив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Возможность </a:t>
            </a:r>
            <a:r>
              <a:rPr lang="ru-RU" sz="2000" b="1" dirty="0">
                <a:latin typeface="Times New Roman" panose="02020603050405020304" pitchFamily="18" charset="0"/>
                <a:cs typeface="Times New Roman" panose="02020603050405020304" pitchFamily="18" charset="0"/>
              </a:rPr>
              <a:t>единовременной компенсационной выплаты </a:t>
            </a:r>
            <a:r>
              <a:rPr lang="ru-RU" sz="2000" b="1" dirty="0" smtClean="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«Земский доктор» врачам </a:t>
            </a:r>
            <a:r>
              <a:rPr lang="ru-RU" sz="2000" b="1" dirty="0" smtClean="0">
                <a:latin typeface="Times New Roman" panose="02020603050405020304" pitchFamily="18" charset="0"/>
                <a:cs typeface="Times New Roman" panose="02020603050405020304" pitchFamily="18" charset="0"/>
              </a:rPr>
              <a:t>или возмещение </a:t>
            </a:r>
            <a:r>
              <a:rPr lang="ru-RU" sz="2000" b="1" dirty="0">
                <a:latin typeface="Times New Roman" panose="02020603050405020304" pitchFamily="18" charset="0"/>
                <a:cs typeface="Times New Roman" panose="02020603050405020304" pitchFamily="18" charset="0"/>
              </a:rPr>
              <a:t>аренды жилья врачам</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Выделение </a:t>
            </a:r>
            <a:r>
              <a:rPr lang="ru-RU" sz="2000" b="1" dirty="0">
                <a:latin typeface="Times New Roman" panose="02020603050405020304" pitchFamily="18" charset="0"/>
                <a:cs typeface="Times New Roman" panose="02020603050405020304" pitchFamily="18" charset="0"/>
              </a:rPr>
              <a:t>земельного участка под индивидуальное жилищное строительство       </a:t>
            </a:r>
            <a:br>
              <a:rPr lang="ru-RU" sz="2000" b="1" dirty="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Служебное жилье</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 Работа и проживание в одном из самых    великолепных мест Восточного Крыма</a:t>
            </a:r>
            <a:br>
              <a:rPr lang="ru-RU" sz="2000" b="1" dirty="0" smtClean="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endParaRPr lang="ru-RU" sz="22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86616" y="207877"/>
            <a:ext cx="5840627" cy="5106044"/>
          </a:xfrm>
        </p:spPr>
      </p:pic>
    </p:spTree>
    <p:extLst>
      <p:ext uri="{BB962C8B-B14F-4D97-AF65-F5344CB8AC3E}">
        <p14:creationId xmlns:p14="http://schemas.microsoft.com/office/powerpoint/2010/main" val="1806120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39048" y="365125"/>
            <a:ext cx="6814752" cy="1325563"/>
          </a:xfrm>
        </p:spPr>
        <p:txBody>
          <a:bodyPr/>
          <a:lstStyle/>
          <a:p>
            <a:endParaRPr lang="ru-RU" dirty="0"/>
          </a:p>
        </p:txBody>
      </p:sp>
      <p:pic>
        <p:nvPicPr>
          <p:cNvPr id="2050" name="Picture 2" descr="Фон для презентации про медицину (87 фото)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6076" y="190697"/>
            <a:ext cx="10890421" cy="5836740"/>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1"/>
          <p:cNvSpPr txBox="1">
            <a:spLocks/>
          </p:cNvSpPr>
          <p:nvPr/>
        </p:nvSpPr>
        <p:spPr>
          <a:xfrm>
            <a:off x="4539048" y="362465"/>
            <a:ext cx="6713837" cy="16722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i="1" u="sng" dirty="0" smtClean="0">
                <a:latin typeface="Times New Roman" panose="02020603050405020304" pitchFamily="18" charset="0"/>
                <a:cs typeface="Times New Roman" panose="02020603050405020304" pitchFamily="18" charset="0"/>
              </a:rPr>
              <a:t>Социальные гарантии молодым специалистам</a:t>
            </a:r>
            <a:endParaRPr lang="ru-RU" sz="2400" i="1" dirty="0">
              <a:latin typeface="Times New Roman" panose="02020603050405020304" pitchFamily="18" charset="0"/>
              <a:cs typeface="Times New Roman" panose="02020603050405020304" pitchFamily="18" charset="0"/>
            </a:endParaRPr>
          </a:p>
        </p:txBody>
      </p:sp>
      <p:sp>
        <p:nvSpPr>
          <p:cNvPr id="5" name="Объект 2"/>
          <p:cNvSpPr txBox="1">
            <a:spLocks/>
          </p:cNvSpPr>
          <p:nvPr/>
        </p:nvSpPr>
        <p:spPr>
          <a:xfrm>
            <a:off x="4539048" y="1795849"/>
            <a:ext cx="6977449" cy="391155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RU" b="1" dirty="0" smtClean="0"/>
              <a:t> </a:t>
            </a:r>
            <a:endParaRPr lang="ru-RU" dirty="0" smtClean="0"/>
          </a:p>
          <a:p>
            <a:r>
              <a:rPr lang="ru-RU" b="1" dirty="0" smtClean="0"/>
              <a:t>сопровождение специалистом отдела кадров на всех этапах трудоустройства, индивидуальный подход при установлении режима работы,  </a:t>
            </a:r>
            <a:endParaRPr lang="ru-RU" dirty="0" smtClean="0"/>
          </a:p>
          <a:p>
            <a:r>
              <a:rPr lang="ru-RU" b="1" dirty="0" smtClean="0"/>
              <a:t>ежемесячные выплаты стимулирующего характера, премирование по итогам работы </a:t>
            </a:r>
            <a:endParaRPr lang="ru-RU" dirty="0" smtClean="0"/>
          </a:p>
          <a:p>
            <a:r>
              <a:rPr lang="ru-RU" b="1" dirty="0" smtClean="0"/>
              <a:t>компенсационные выплаты за работу  с  вредными условиями труда от 8% до 12%, </a:t>
            </a:r>
            <a:endParaRPr lang="ru-RU" dirty="0" smtClean="0"/>
          </a:p>
          <a:p>
            <a:r>
              <a:rPr lang="ru-RU" b="1" dirty="0" smtClean="0"/>
              <a:t>дополнительный оплачиваемый отпуск за особый характер работы – 7 календарных дней, за работу с вредными условиями труда от 14 до  21 календарных дня., </a:t>
            </a:r>
            <a:endParaRPr lang="ru-RU" dirty="0" smtClean="0"/>
          </a:p>
          <a:p>
            <a:r>
              <a:rPr lang="ru-RU" b="1" dirty="0" smtClean="0"/>
              <a:t>Возможность получения дополнительного заработка — совместительство, совмещение должностей, расширение зон обслуживания, увеличение объема работы;  </a:t>
            </a:r>
            <a:endParaRPr lang="ru-RU" dirty="0" smtClean="0"/>
          </a:p>
          <a:p>
            <a:r>
              <a:rPr lang="ru-RU" b="1" dirty="0" smtClean="0"/>
              <a:t> Возможность дальнейшего обучения в целях получения второй специальности;  </a:t>
            </a:r>
            <a:endParaRPr lang="ru-RU" dirty="0" smtClean="0"/>
          </a:p>
          <a:p>
            <a:r>
              <a:rPr lang="ru-RU" b="1" dirty="0" smtClean="0"/>
              <a:t> Содействие в решении вопросов устройства детей в образовательные организации</a:t>
            </a:r>
            <a:endParaRPr lang="ru-RU" dirty="0" smtClean="0"/>
          </a:p>
          <a:p>
            <a:endParaRPr lang="ru-RU" dirty="0"/>
          </a:p>
        </p:txBody>
      </p:sp>
    </p:spTree>
    <p:extLst>
      <p:ext uri="{BB962C8B-B14F-4D97-AF65-F5344CB8AC3E}">
        <p14:creationId xmlns:p14="http://schemas.microsoft.com/office/powerpoint/2010/main" val="1275265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933" y="309875"/>
            <a:ext cx="10515600" cy="861693"/>
          </a:xfrm>
        </p:spPr>
        <p:txBody>
          <a:bodyPr>
            <a:normAutofit/>
          </a:bodyPr>
          <a:lstStyle/>
          <a:p>
            <a:r>
              <a:rPr lang="ru-RU" sz="2500" b="1" dirty="0" smtClean="0">
                <a:latin typeface="Arial Black" panose="020B0A04020102020204" pitchFamily="34" charset="0"/>
              </a:rPr>
              <a:t>ДЛЯ ТРУДОУСТРОЙСТВА ВЫ МОЖЕТЕ ОБРАТИТЬСЯ: </a:t>
            </a:r>
            <a:endParaRPr lang="ru-RU" sz="2500" b="1" dirty="0">
              <a:latin typeface="Arial Black" panose="020B0A04020102020204" pitchFamily="34"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425" y="1726772"/>
            <a:ext cx="3924300" cy="3405918"/>
          </a:xfrm>
        </p:spPr>
      </p:pic>
      <p:sp>
        <p:nvSpPr>
          <p:cNvPr id="5" name="Прямоугольник 4"/>
          <p:cNvSpPr/>
          <p:nvPr/>
        </p:nvSpPr>
        <p:spPr>
          <a:xfrm>
            <a:off x="4604916" y="1356636"/>
            <a:ext cx="6772568" cy="5073568"/>
          </a:xfrm>
          <a:prstGeom prst="rect">
            <a:avLst/>
          </a:prstGeom>
        </p:spPr>
        <p:txBody>
          <a:bodyPr wrap="square">
            <a:spAutoFit/>
          </a:bodyPr>
          <a:lstStyle/>
          <a:p>
            <a:pPr marL="194945">
              <a:lnSpc>
                <a:spcPct val="107000"/>
              </a:lnSpc>
              <a:spcAft>
                <a:spcPts val="800"/>
              </a:spcAft>
            </a:pPr>
            <a:r>
              <a:rPr lang="ru-RU" b="1" dirty="0" smtClean="0">
                <a:latin typeface="Georgia" panose="02040502050405020303" pitchFamily="18" charset="0"/>
                <a:ea typeface="Calibri" panose="020F0502020204030204" pitchFamily="34" charset="0"/>
                <a:cs typeface="Times New Roman" panose="02020603050405020304" pitchFamily="18" charset="0"/>
              </a:rPr>
              <a:t>                  </a:t>
            </a:r>
            <a:r>
              <a:rPr lang="ru-RU" b="1" u="sng" dirty="0" smtClean="0">
                <a:latin typeface="Georgia" panose="02040502050405020303" pitchFamily="18" charset="0"/>
                <a:ea typeface="Calibri" panose="020F0502020204030204" pitchFamily="34" charset="0"/>
                <a:cs typeface="Times New Roman" panose="02020603050405020304" pitchFamily="18" charset="0"/>
              </a:rPr>
              <a:t>КОНТАКТНАЯ ИНФОРМАЦИЯ</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ru-RU" b="1" dirty="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И.о. главного врача</a:t>
            </a:r>
            <a:r>
              <a:rPr lang="ru-RU" b="1" dirty="0">
                <a:latin typeface="Georgia" panose="02040502050405020303" pitchFamily="18" charset="0"/>
                <a:ea typeface="Calibri" panose="020F0502020204030204" pitchFamily="34" charset="0"/>
                <a:cs typeface="Times New Roman" panose="02020603050405020304" pitchFamily="18" charset="0"/>
              </a:rPr>
              <a:t>  - </a:t>
            </a:r>
            <a:r>
              <a:rPr lang="ru-RU" b="1" dirty="0" smtClean="0">
                <a:latin typeface="Georgia" panose="02040502050405020303" pitchFamily="18" charset="0"/>
                <a:ea typeface="Calibri" panose="020F0502020204030204" pitchFamily="34" charset="0"/>
                <a:cs typeface="Times New Roman" panose="02020603050405020304" pitchFamily="18" charset="0"/>
              </a:rPr>
              <a:t>Турчина Виталина </a:t>
            </a:r>
          </a:p>
          <a:p>
            <a:pPr marL="194945">
              <a:lnSpc>
                <a:spcPct val="107000"/>
              </a:lnSpc>
              <a:spcAft>
                <a:spcPts val="800"/>
              </a:spcAft>
            </a:pPr>
            <a:r>
              <a:rPr lang="ru-RU" b="1" dirty="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Владимировна</a:t>
            </a:r>
            <a:r>
              <a:rPr lang="ru-RU" b="1" dirty="0">
                <a:latin typeface="Georgia" panose="02040502050405020303" pitchFamily="18" charset="0"/>
                <a:ea typeface="Calibri" panose="020F0502020204030204" pitchFamily="34" charset="0"/>
                <a:cs typeface="Times New Roman" panose="02020603050405020304" pitchFamily="18" charset="0"/>
              </a:rPr>
              <a:t>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en-US" b="1" dirty="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 </a:t>
            </a:r>
            <a:r>
              <a:rPr lang="en-US" b="1" dirty="0" smtClean="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     </a:t>
            </a:r>
            <a:r>
              <a:rPr lang="en-US" b="1" dirty="0" smtClean="0">
                <a:latin typeface="Georgia" panose="02040502050405020303" pitchFamily="18" charset="0"/>
                <a:ea typeface="Calibri" panose="020F0502020204030204" pitchFamily="34" charset="0"/>
                <a:cs typeface="Times New Roman" panose="02020603050405020304" pitchFamily="18" charset="0"/>
              </a:rPr>
              <a:t>  </a:t>
            </a:r>
            <a:r>
              <a:rPr lang="ru-RU" b="1" dirty="0">
                <a:latin typeface="Georgia" panose="02040502050405020303" pitchFamily="18" charset="0"/>
                <a:ea typeface="Calibri" panose="020F0502020204030204" pitchFamily="34" charset="0"/>
                <a:cs typeface="Times New Roman" panose="02020603050405020304" pitchFamily="18" charset="0"/>
              </a:rPr>
              <a:t>Тел.: (37557) 4-09-25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en-US" b="1" dirty="0">
                <a:latin typeface="Georgia" panose="02040502050405020303" pitchFamily="18" charset="0"/>
                <a:ea typeface="Calibri" panose="020F0502020204030204" pitchFamily="34" charset="0"/>
                <a:cs typeface="Times New Roman" panose="02020603050405020304" pitchFamily="18" charset="0"/>
              </a:rPr>
              <a:t>  </a:t>
            </a:r>
            <a:r>
              <a:rPr lang="en-US" b="1" dirty="0" smtClean="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     </a:t>
            </a:r>
            <a:r>
              <a:rPr lang="ru-RU" b="1" dirty="0">
                <a:latin typeface="Georgia" panose="02040502050405020303" pitchFamily="18" charset="0"/>
                <a:ea typeface="Calibri" panose="020F0502020204030204" pitchFamily="34" charset="0"/>
                <a:cs typeface="Times New Roman" panose="02020603050405020304" pitchFamily="18" charset="0"/>
              </a:rPr>
              <a:t>эл.адрес: </a:t>
            </a:r>
            <a:r>
              <a:rPr lang="en-US" b="1" u="sng" dirty="0">
                <a:solidFill>
                  <a:srgbClr val="0563C1"/>
                </a:solidFill>
                <a:latin typeface="Georgia" panose="02040502050405020303" pitchFamily="18" charset="0"/>
                <a:ea typeface="Calibri" panose="020F0502020204030204" pitchFamily="34" charset="0"/>
                <a:cs typeface="Times New Roman" panose="02020603050405020304" pitchFamily="18" charset="0"/>
                <a:hlinkClick r:id="rId3"/>
              </a:rPr>
              <a:t>lcrbadmin@mail.ru</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ru-RU" b="1" dirty="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Начальник </a:t>
            </a:r>
            <a:r>
              <a:rPr lang="ru-RU" b="1" dirty="0">
                <a:latin typeface="Georgia" panose="02040502050405020303" pitchFamily="18" charset="0"/>
                <a:ea typeface="Calibri" panose="020F0502020204030204" pitchFamily="34" charset="0"/>
                <a:cs typeface="Times New Roman" panose="02020603050405020304" pitchFamily="18" charset="0"/>
              </a:rPr>
              <a:t>отдела кадров -  Семиделихина Елена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ru-RU" b="1" dirty="0">
                <a:latin typeface="Georgia" panose="02040502050405020303" pitchFamily="18" charset="0"/>
                <a:ea typeface="Calibri" panose="020F0502020204030204" pitchFamily="34" charset="0"/>
                <a:cs typeface="Times New Roman" panose="02020603050405020304" pitchFamily="18" charset="0"/>
              </a:rPr>
              <a:t>                                                            Владимировна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en-US" b="1" dirty="0">
                <a:latin typeface="Georgia" panose="02040502050405020303" pitchFamily="18" charset="0"/>
                <a:ea typeface="Calibri" panose="020F0502020204030204" pitchFamily="34" charset="0"/>
                <a:cs typeface="Times New Roman" panose="02020603050405020304" pitchFamily="18" charset="0"/>
              </a:rPr>
              <a:t> </a:t>
            </a:r>
            <a:r>
              <a:rPr lang="en-US" b="1" dirty="0" smtClean="0">
                <a:latin typeface="Georgia" panose="02040502050405020303" pitchFamily="18" charset="0"/>
                <a:ea typeface="Calibri" panose="020F0502020204030204" pitchFamily="34" charset="0"/>
                <a:cs typeface="Times New Roman" panose="02020603050405020304" pitchFamily="18" charset="0"/>
              </a:rPr>
              <a:t>                        </a:t>
            </a:r>
            <a:r>
              <a:rPr lang="ru-RU" b="1" dirty="0">
                <a:latin typeface="Georgia" panose="02040502050405020303" pitchFamily="18" charset="0"/>
                <a:ea typeface="Calibri" panose="020F0502020204030204" pitchFamily="34" charset="0"/>
                <a:cs typeface="Times New Roman" panose="02020603050405020304" pitchFamily="18" charset="0"/>
              </a:rPr>
              <a:t>Тел.: (37557) 4-09-24</a:t>
            </a:r>
            <a:r>
              <a:rPr lang="en-US" b="1" dirty="0">
                <a:latin typeface="Georgia" panose="02040502050405020303" pitchFamily="18" charset="0"/>
                <a:ea typeface="Calibri" panose="020F0502020204030204" pitchFamily="34" charset="0"/>
                <a:cs typeface="Times New Roman" panose="02020603050405020304" pitchFamily="18" charset="0"/>
              </a:rPr>
              <a:t>;  +7(978)714 08 00</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en-US" b="1" dirty="0">
                <a:latin typeface="Georgia" panose="02040502050405020303" pitchFamily="18" charset="0"/>
                <a:ea typeface="Calibri" panose="020F0502020204030204" pitchFamily="34" charset="0"/>
                <a:cs typeface="Times New Roman" panose="02020603050405020304" pitchFamily="18" charset="0"/>
              </a:rPr>
              <a:t> </a:t>
            </a:r>
            <a:r>
              <a:rPr lang="en-US" b="1" dirty="0" smtClean="0">
                <a:latin typeface="Georgia" panose="02040502050405020303" pitchFamily="18" charset="0"/>
                <a:ea typeface="Calibri" panose="020F0502020204030204" pitchFamily="34" charset="0"/>
                <a:cs typeface="Times New Roman" panose="02020603050405020304" pitchFamily="18" charset="0"/>
              </a:rPr>
              <a:t>                        </a:t>
            </a:r>
            <a:r>
              <a:rPr lang="ru-RU" b="1" dirty="0">
                <a:latin typeface="Georgia" panose="02040502050405020303" pitchFamily="18" charset="0"/>
                <a:ea typeface="Calibri" panose="020F0502020204030204" pitchFamily="34" charset="0"/>
                <a:cs typeface="Times New Roman" panose="02020603050405020304" pitchFamily="18" charset="0"/>
              </a:rPr>
              <a:t>эл.адрес: </a:t>
            </a:r>
            <a:r>
              <a:rPr lang="en-US" b="1" u="sng" dirty="0">
                <a:solidFill>
                  <a:srgbClr val="2E74B5"/>
                </a:solidFill>
                <a:latin typeface="Georgia" panose="02040502050405020303" pitchFamily="18" charset="0"/>
                <a:ea typeface="Calibri" panose="020F0502020204030204" pitchFamily="34" charset="0"/>
                <a:cs typeface="Times New Roman" panose="02020603050405020304" pitchFamily="18" charset="0"/>
              </a:rPr>
              <a:t>ok</a:t>
            </a:r>
            <a:r>
              <a:rPr lang="en-US" b="1" u="sng" dirty="0">
                <a:solidFill>
                  <a:srgbClr val="2E74B5"/>
                </a:solidFill>
                <a:latin typeface="Georgia" panose="02040502050405020303" pitchFamily="18" charset="0"/>
                <a:ea typeface="Calibri" panose="020F0502020204030204" pitchFamily="34" charset="0"/>
                <a:cs typeface="Times New Roman" panose="02020603050405020304" pitchFamily="18" charset="0"/>
                <a:hlinkClick r:id="rId4"/>
              </a:rPr>
              <a:t>lcrb@mail.ru</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ru-RU" b="1" dirty="0">
                <a:latin typeface="Georgia" panose="02040502050405020303" pitchFamily="18" charset="0"/>
                <a:ea typeface="Calibri" panose="020F0502020204030204" pitchFamily="34" charset="0"/>
                <a:cs typeface="Times New Roman" panose="02020603050405020304" pitchFamily="18" charset="0"/>
              </a:rPr>
              <a:t> </a:t>
            </a:r>
            <a:r>
              <a:rPr lang="ru-RU" b="1" dirty="0" smtClean="0">
                <a:latin typeface="Georgia" panose="02040502050405020303" pitchFamily="18" charset="0"/>
                <a:ea typeface="Calibri" panose="020F0502020204030204" pitchFamily="34" charset="0"/>
                <a:cs typeface="Times New Roman" panose="02020603050405020304" pitchFamily="18" charset="0"/>
              </a:rPr>
              <a:t>Юридический </a:t>
            </a:r>
            <a:r>
              <a:rPr lang="ru-RU" b="1" dirty="0">
                <a:latin typeface="Georgia" panose="02040502050405020303" pitchFamily="18" charset="0"/>
                <a:ea typeface="Calibri" panose="020F0502020204030204" pitchFamily="34" charset="0"/>
                <a:cs typeface="Times New Roman" panose="02020603050405020304" pitchFamily="18" charset="0"/>
              </a:rPr>
              <a:t>адрес учреждения: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ru-RU" b="1" dirty="0">
                <a:latin typeface="Georgia" panose="02040502050405020303" pitchFamily="18" charset="0"/>
                <a:ea typeface="Calibri" panose="020F0502020204030204" pitchFamily="34" charset="0"/>
                <a:cs typeface="Times New Roman" panose="02020603050405020304" pitchFamily="18" charset="0"/>
              </a:rPr>
              <a:t>298200, Республика Крым, Ленинский район,                    пгт. Ленино, ул. Пушкина д. 48 </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194945">
              <a:lnSpc>
                <a:spcPct val="107000"/>
              </a:lnSpc>
              <a:spcAft>
                <a:spcPts val="800"/>
              </a:spcAft>
            </a:pPr>
            <a:r>
              <a:rPr lang="ru-RU" b="1" dirty="0">
                <a:latin typeface="Georgia" panose="02040502050405020303" pitchFamily="18" charset="0"/>
                <a:ea typeface="Calibri" panose="020F0502020204030204" pitchFamily="34"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445" y="1356636"/>
            <a:ext cx="4406471" cy="3776104"/>
          </a:xfrm>
          <a:prstGeom prst="rect">
            <a:avLst/>
          </a:prstGeom>
        </p:spPr>
      </p:pic>
    </p:spTree>
    <p:extLst>
      <p:ext uri="{BB962C8B-B14F-4D97-AF65-F5344CB8AC3E}">
        <p14:creationId xmlns:p14="http://schemas.microsoft.com/office/powerpoint/2010/main" val="21413927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Консультация врача эндоскописта."/>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5118" y="562833"/>
            <a:ext cx="10515600" cy="618395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87394" y="1270508"/>
            <a:ext cx="6096000" cy="1269194"/>
          </a:xfrm>
          <a:prstGeom prst="rect">
            <a:avLst/>
          </a:prstGeom>
        </p:spPr>
        <p:txBody>
          <a:bodyPr>
            <a:spAutoFit/>
          </a:bodyPr>
          <a:lstStyle/>
          <a:p>
            <a:pPr>
              <a:lnSpc>
                <a:spcPct val="107000"/>
              </a:lnSpc>
              <a:spcAft>
                <a:spcPts val="800"/>
              </a:spcAft>
            </a:pPr>
            <a:r>
              <a:rPr lang="ru-RU" sz="2000" b="1" dirty="0" smtClean="0">
                <a:solidFill>
                  <a:srgbClr val="2E75B6"/>
                </a:solidFill>
                <a:latin typeface="Times New Roman" panose="02020603050405020304" pitchFamily="18" charset="0"/>
                <a:ea typeface="Calibri" panose="020F0502020204030204" pitchFamily="34" charset="0"/>
                <a:cs typeface="Times New Roman" panose="02020603050405020304" pitchFamily="18" charset="0"/>
              </a:rPr>
              <a:t>                   СПАСИБО ЗА ВНИМАНИИЕ</a:t>
            </a:r>
            <a:endParaRPr lang="ru-RU" sz="20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ru-RU" sz="2000" b="1" dirty="0" smtClean="0">
                <a:solidFill>
                  <a:srgbClr val="2E75B6"/>
                </a:solidFill>
                <a:latin typeface="Times New Roman" panose="02020603050405020304" pitchFamily="18" charset="0"/>
                <a:ea typeface="Calibri" panose="020F0502020204030204" pitchFamily="34" charset="0"/>
                <a:cs typeface="Times New Roman" panose="02020603050405020304" pitchFamily="18" charset="0"/>
              </a:rPr>
              <a:t> </a:t>
            </a:r>
            <a:endParaRPr lang="ru-RU" sz="20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ru-RU" sz="2000" b="1" dirty="0" smtClean="0">
                <a:solidFill>
                  <a:srgbClr val="2E75B6"/>
                </a:solidFill>
                <a:latin typeface="Times New Roman" panose="02020603050405020304" pitchFamily="18" charset="0"/>
                <a:ea typeface="Calibri" panose="020F0502020204030204" pitchFamily="34" charset="0"/>
                <a:cs typeface="Times New Roman" panose="02020603050405020304" pitchFamily="18" charset="0"/>
              </a:rPr>
              <a:t>ЖДЕМ  ВАС  В  ГБУЗРК «ЛЕНИНСКАЯ ЦРБ»</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350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753</TotalTime>
  <Words>119</Words>
  <Application>Microsoft Office PowerPoint</Application>
  <PresentationFormat>Широкоэкранный</PresentationFormat>
  <Paragraphs>60</Paragraphs>
  <Slides>15</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15</vt:i4>
      </vt:variant>
    </vt:vector>
  </HeadingPairs>
  <TitlesOfParts>
    <vt:vector size="23" baseType="lpstr">
      <vt:lpstr>Arial</vt:lpstr>
      <vt:lpstr>Arial Black</vt:lpstr>
      <vt:lpstr>Calibri</vt:lpstr>
      <vt:lpstr>Calibri Light</vt:lpstr>
      <vt:lpstr>Corbel</vt:lpstr>
      <vt:lpstr>Georgia</vt:lpstr>
      <vt:lpstr>Times New Roman</vt:lpstr>
      <vt:lpstr>Тема Office</vt:lpstr>
      <vt:lpstr>Государственное бюджетное  учреждение здравоохранения Республики Крым «Ленинская центральная районная больница»</vt:lpstr>
      <vt:lpstr>Фельдшерско-акушерские                                   пункты       Ленинского района  Азовский ФАП                       Марфовский ФАП     Мысовский  ФАП                  Нижнезаморский ФАП Заводской ФАП                      Золотовский ФАП Семеновский ФАП                Новоотрадненский ФАП  Фонтановский ФАП             Либкнехтовский ФАП Новониколаевский ФАП      Белинский ФАП Песочненский ФАП               Яковенковский ФАП Батальненский ФАП             Набережненский ФАП Уваровский ФАП                   Челядиновский ФАП Каменский ФАП                     Глазовский ФАП Соляновский ФАП                 Курортненский ФАП Фронтовской ФАП                 Бондаренковский ФАП Ячменовский ФАП                 Огоньковский ФАП Луговской ФАП                       Ивановский ФАП  Виноградненский ФАП         Октябрьский ФАП Вулкановский ФАП                Марьевский ФАП Красногорский ФАП              Юркинский ФАП Кировский ФАП                      Осовинский ФАП </vt:lpstr>
      <vt:lpstr>Поликлиники  и  амбулатории Ленинского района</vt:lpstr>
      <vt:lpstr>Стационарные отделения терапевтическое неврологическое  педиатрическое инфекционное гинекологического хирургическое акушерское физиологическое отделение анестезиологии и реанимации  Капитальный ремонт запланированный на 2023-2024 годы:  здание хирургического и терапевтического корпуса, клинико-диагностическая лаборатория, реконструкция здания инфекционного корпуса, реконструкция здания ЦРБ (взрослая поликлиника на 300 посещений, детское поликлиническое отделение на 200 посещений, стоматологическое отделение, женская консультация).</vt:lpstr>
      <vt:lpstr>          Оборудование общей стоимостью свыше 3 млн рублей закуплено в рамках ведомственной целевой программы «Модернизация государственных учреждений здравоохранения с целью доведения их до федеральных стандартов и нормативов». Реанимационное отделение дооснащено новым медицинским оборудованием: электрокардиограф, электрокардиостимулятор, насосы для зондового питания, аппарат для пневмокомпрессорной профилактики тромбоэмболитических осложнений и лимфостаза, функциональная кровать с встроенными весами, а также автоматический анализатор газов крови, кисло-щелочного состояния, электролитов, глюкозы, осмолярности.   </vt:lpstr>
      <vt:lpstr>  Всего здравоохранение Ленинского района получило в 2021 году 8 единиц автомобилей:  2 нивы тревел,  1 нива лада,  1 уаз патриот,  1 лада калина,  3 лада ларгус.  Все автомобили закупленны в рамках реализации мероприятий региональной программы «Модернизация первичного звена здравоохранения в Республике Крым на 2021-2025 годы». Поступившие автомобили распределены в фельдшерско -акушерские пункты и врачебные амбулатории и используются в целях повышения качества оказания профильной помощи населению и ее доступности.  Машины предназначены для доставки пациентов в медицинские организации и медработников к местам проживания больных для обслуживания вызовов на дому. Кроме того, закупленный транспорт может использоваться для перевозки биологических материалов на проведение исследований и доставки лекарственных препаратов жителям отдаленных районов. </vt:lpstr>
      <vt:lpstr>        На 01.01.2023г   в ГБУЗ РК  «Ленинская ЦРБ»  работают 732 человека:  105  -  врачи 354  -  средние медицинские специалисты 153 - младшие медицинские работники 136 -  прочие специалисты  у нас дружный и сплоченный коллектив профессионалов  </vt:lpstr>
      <vt:lpstr>В коллективе ГБУЗ РК «Ленинская ЦРБ»  3 заслуженных врача и 4 заслуженных работника здравоохранения Республики Крым,  более 100 специалистов отмечены благодарностями и грамотами Министерства здравоохранения, Государственного Совета и Совета Министров Республики Крым</vt:lpstr>
      <vt:lpstr>Презентация PowerPoint</vt:lpstr>
      <vt:lpstr>Привлечено  медицинских специалистов в ГБУЗ РК «Ленинская ЦРБ»  (физ лиц)</vt:lpstr>
      <vt:lpstr>Медицинские специалисты  ГБУЗ РК «Ленинская ЦРБ», получившие единовременную выплату «Земский доктор», «Земский фельдшер»  </vt:lpstr>
      <vt:lpstr>                    Мы предлагаем  - Стабильную оплату труда  - Индексируемую заработную плату  - Оформление по ТК РФ  - Оплачиваемый отпуск и больничный лист  - Бесплатное обучение на курсах повышения квалификации  - Карьерный рост  - Дружный коллектив  - Возможность единовременной компенсационной выплаты  «Земский доктор» врачам или возмещение аренды жилья врачам - Выделение земельного участка под индивидуальное жилищное строительство        - Служебное жилье - Работа и проживание в одном из самых    великолепных мест Восточного Крыма  </vt:lpstr>
      <vt:lpstr>Презентация PowerPoint</vt:lpstr>
      <vt:lpstr>ДЛЯ ТРУДОУСТРОЙСТВА ВЫ МОЖЕТЕ ОБРАТИТЬСЯ: </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Государственное бюджетное  учреждение здравоохранения Республики Крым «Ленинская центральная районная больница»</dc:title>
  <dc:creator>User</dc:creator>
  <cp:lastModifiedBy>User</cp:lastModifiedBy>
  <cp:revision>61</cp:revision>
  <dcterms:created xsi:type="dcterms:W3CDTF">2022-03-12T12:41:24Z</dcterms:created>
  <dcterms:modified xsi:type="dcterms:W3CDTF">2023-02-13T08:38:45Z</dcterms:modified>
</cp:coreProperties>
</file>