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304" r:id="rId6"/>
    <p:sldId id="261" r:id="rId7"/>
    <p:sldId id="294" r:id="rId8"/>
    <p:sldId id="262" r:id="rId9"/>
    <p:sldId id="263" r:id="rId10"/>
    <p:sldId id="264" r:id="rId11"/>
    <p:sldId id="265" r:id="rId12"/>
    <p:sldId id="295" r:id="rId13"/>
    <p:sldId id="266" r:id="rId14"/>
    <p:sldId id="269" r:id="rId15"/>
    <p:sldId id="270" r:id="rId16"/>
    <p:sldId id="271" r:id="rId17"/>
    <p:sldId id="272" r:id="rId18"/>
    <p:sldId id="273" r:id="rId19"/>
    <p:sldId id="296" r:id="rId20"/>
    <p:sldId id="274" r:id="rId21"/>
    <p:sldId id="275" r:id="rId22"/>
    <p:sldId id="276" r:id="rId23"/>
    <p:sldId id="299" r:id="rId24"/>
    <p:sldId id="300" r:id="rId25"/>
    <p:sldId id="277" r:id="rId26"/>
    <p:sldId id="301" r:id="rId27"/>
    <p:sldId id="278" r:id="rId28"/>
    <p:sldId id="279" r:id="rId29"/>
    <p:sldId id="280" r:id="rId30"/>
    <p:sldId id="281" r:id="rId31"/>
    <p:sldId id="282" r:id="rId32"/>
    <p:sldId id="297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8" r:id="rId42"/>
    <p:sldId id="302" r:id="rId43"/>
    <p:sldId id="291" r:id="rId44"/>
    <p:sldId id="292" r:id="rId45"/>
    <p:sldId id="303" r:id="rId46"/>
    <p:sldId id="293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A8D565B-9C56-4872-B8F3-6B27194F5FAC}">
          <p14:sldIdLst>
            <p14:sldId id="256"/>
            <p14:sldId id="257"/>
            <p14:sldId id="258"/>
            <p14:sldId id="259"/>
            <p14:sldId id="304"/>
          </p14:sldIdLst>
        </p14:section>
        <p14:section name="Раздел без заголовка" id="{421BBE2E-9CB5-4A34-9A99-10CF81EB91FE}">
          <p14:sldIdLst>
            <p14:sldId id="261"/>
            <p14:sldId id="294"/>
            <p14:sldId id="262"/>
            <p14:sldId id="263"/>
            <p14:sldId id="264"/>
            <p14:sldId id="265"/>
            <p14:sldId id="295"/>
            <p14:sldId id="266"/>
            <p14:sldId id="269"/>
            <p14:sldId id="270"/>
            <p14:sldId id="271"/>
            <p14:sldId id="272"/>
            <p14:sldId id="273"/>
            <p14:sldId id="296"/>
            <p14:sldId id="274"/>
            <p14:sldId id="275"/>
            <p14:sldId id="276"/>
            <p14:sldId id="299"/>
            <p14:sldId id="300"/>
            <p14:sldId id="277"/>
            <p14:sldId id="301"/>
            <p14:sldId id="278"/>
            <p14:sldId id="279"/>
            <p14:sldId id="280"/>
            <p14:sldId id="281"/>
            <p14:sldId id="282"/>
            <p14:sldId id="297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8"/>
            <p14:sldId id="302"/>
            <p14:sldId id="291"/>
            <p14:sldId id="292"/>
            <p14:sldId id="303"/>
            <p14:sldId id="29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3" d="100"/>
          <a:sy n="123" d="100"/>
        </p:scale>
        <p:origin x="-1020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ГАОУ СПО РК «Керченский медицинский колледж им. </a:t>
            </a:r>
            <a:r>
              <a:rPr lang="ru-RU" sz="3200" dirty="0" err="1" smtClean="0"/>
              <a:t>Г.К.Петровой</a:t>
            </a:r>
            <a:r>
              <a:rPr lang="ru-RU" sz="3200" dirty="0" smtClean="0"/>
              <a:t>»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556792"/>
            <a:ext cx="8064896" cy="412886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Дисциплина: Фармакология</a:t>
            </a:r>
          </a:p>
          <a:p>
            <a:pPr algn="l"/>
            <a:r>
              <a:rPr lang="ru-RU" sz="3200" dirty="0" smtClean="0"/>
              <a:t>Специальность: </a:t>
            </a:r>
            <a:r>
              <a:rPr lang="ru-RU" sz="3200" dirty="0" smtClean="0"/>
              <a:t>лечебное дело</a:t>
            </a:r>
            <a:endParaRPr lang="ru-RU" sz="3200" dirty="0" smtClean="0"/>
          </a:p>
          <a:p>
            <a:pPr algn="l"/>
            <a:r>
              <a:rPr lang="ru-RU" sz="3200" dirty="0" smtClean="0"/>
              <a:t>Тема: </a:t>
            </a:r>
            <a:r>
              <a:rPr lang="ru-RU" sz="4000" b="1" dirty="0" smtClean="0"/>
              <a:t>Гормональные </a:t>
            </a:r>
            <a:r>
              <a:rPr lang="ru-RU" sz="4000" b="1" dirty="0" smtClean="0"/>
              <a:t>средства</a:t>
            </a:r>
          </a:p>
          <a:p>
            <a:pPr algn="l"/>
            <a:r>
              <a:rPr lang="ru-RU" sz="4000" b="1" dirty="0" smtClean="0"/>
              <a:t>(</a:t>
            </a:r>
            <a:r>
              <a:rPr lang="ru-RU" sz="4000" b="1" dirty="0" err="1" smtClean="0"/>
              <a:t>Теор</a:t>
            </a:r>
            <a:r>
              <a:rPr lang="ru-RU" sz="4000" b="1" smtClean="0"/>
              <a:t>. </a:t>
            </a:r>
            <a:r>
              <a:rPr lang="ru-RU" sz="4000" b="1" dirty="0" smtClean="0"/>
              <a:t>занятия 17 и 18)</a:t>
            </a:r>
            <a:endParaRPr lang="ru-RU" sz="4000" b="1" dirty="0" smtClean="0"/>
          </a:p>
          <a:p>
            <a:pPr algn="l"/>
            <a:r>
              <a:rPr lang="ru-RU" sz="3200" dirty="0" smtClean="0"/>
              <a:t>Пр</a:t>
            </a:r>
            <a:r>
              <a:rPr lang="ru-RU" sz="3200" dirty="0"/>
              <a:t>е</a:t>
            </a:r>
            <a:r>
              <a:rPr lang="ru-RU" sz="3200" dirty="0" smtClean="0"/>
              <a:t>подаватель: </a:t>
            </a:r>
            <a:r>
              <a:rPr lang="ru-RU" sz="3200" dirty="0" smtClean="0"/>
              <a:t>Ганин </a:t>
            </a:r>
            <a:r>
              <a:rPr lang="ru-RU" sz="3200" dirty="0" smtClean="0"/>
              <a:t>А.С.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32838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524604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Лекарственные препараты гормонов и их синтетических заменителей получили название </a:t>
            </a:r>
            <a:r>
              <a:rPr lang="ru-RU" b="1" dirty="0"/>
              <a:t>гормональных препаратов</a:t>
            </a:r>
            <a:r>
              <a:rPr lang="ru-RU" dirty="0"/>
              <a:t>. </a:t>
            </a:r>
            <a:endParaRPr lang="en-US" dirty="0" smtClean="0"/>
          </a:p>
          <a:p>
            <a:pPr marL="109728" indent="0">
              <a:buNone/>
            </a:pPr>
            <a:r>
              <a:rPr lang="ru-RU" dirty="0" smtClean="0"/>
              <a:t>Виды гормональной терапии:</a:t>
            </a:r>
            <a:endParaRPr lang="en-US" dirty="0"/>
          </a:p>
          <a:p>
            <a:r>
              <a:rPr lang="ru-RU" u="sng" dirty="0"/>
              <a:t>З</a:t>
            </a:r>
            <a:r>
              <a:rPr lang="ru-RU" u="sng" dirty="0" smtClean="0"/>
              <a:t>аместительная</a:t>
            </a:r>
            <a:r>
              <a:rPr lang="ru-RU" dirty="0" smtClean="0"/>
              <a:t>, </a:t>
            </a:r>
            <a:r>
              <a:rPr lang="ru-RU" dirty="0"/>
              <a:t>т.е. при недостатке соответствующих гормонов.</a:t>
            </a:r>
          </a:p>
          <a:p>
            <a:r>
              <a:rPr lang="ru-RU" u="sng" dirty="0" smtClean="0"/>
              <a:t>Патогенетическая</a:t>
            </a:r>
            <a:r>
              <a:rPr lang="ru-RU" dirty="0" smtClean="0"/>
              <a:t> – воздействие на механизм заболевания (при </a:t>
            </a:r>
            <a:r>
              <a:rPr lang="ru-RU" dirty="0"/>
              <a:t>заболеваниях, не связанных с недостатком </a:t>
            </a:r>
            <a:r>
              <a:rPr lang="ru-RU" dirty="0" smtClean="0"/>
              <a:t>гормонов) </a:t>
            </a:r>
            <a:r>
              <a:rPr lang="ru-RU" dirty="0"/>
              <a:t>(например, </a:t>
            </a:r>
            <a:r>
              <a:rPr lang="ru-RU" dirty="0" err="1"/>
              <a:t>глюкокортикоиды</a:t>
            </a:r>
            <a:r>
              <a:rPr lang="ru-RU" dirty="0"/>
              <a:t> при воспалительных заболеваниях).</a:t>
            </a:r>
          </a:p>
          <a:p>
            <a:r>
              <a:rPr lang="ru-RU" u="sng" dirty="0" smtClean="0"/>
              <a:t>Ингибирующая</a:t>
            </a:r>
            <a:r>
              <a:rPr lang="ru-RU" dirty="0" smtClean="0"/>
              <a:t> – использование препаратов, уменьшающих </a:t>
            </a:r>
            <a:r>
              <a:rPr lang="ru-RU" dirty="0"/>
              <a:t>продукцию определенных гормонов или препятствуют их </a:t>
            </a:r>
            <a:r>
              <a:rPr lang="ru-RU" dirty="0" smtClean="0"/>
              <a:t>действию (при </a:t>
            </a:r>
            <a:r>
              <a:rPr lang="ru-RU" dirty="0"/>
              <a:t>чрезмерной продукции соответствующих </a:t>
            </a:r>
            <a:r>
              <a:rPr lang="ru-RU" dirty="0" smtClean="0"/>
              <a:t>гормонов).</a:t>
            </a:r>
          </a:p>
          <a:p>
            <a:r>
              <a:rPr lang="ru-RU" u="sng" dirty="0" smtClean="0"/>
              <a:t>Симптоматическая</a:t>
            </a:r>
            <a:r>
              <a:rPr lang="ru-RU" dirty="0" smtClean="0"/>
              <a:t> – воздействие на отдельные симптомы заболевания</a:t>
            </a:r>
          </a:p>
          <a:p>
            <a:endParaRPr lang="ru-RU" u="sng" dirty="0"/>
          </a:p>
          <a:p>
            <a:endParaRPr lang="ru-RU" u="sng" dirty="0" smtClean="0"/>
          </a:p>
          <a:p>
            <a:endParaRPr lang="ru-RU" u="sng" dirty="0"/>
          </a:p>
          <a:p>
            <a:endParaRPr lang="ru-RU" u="sng" dirty="0" smtClean="0"/>
          </a:p>
          <a:p>
            <a:endParaRPr lang="ru-RU" u="sng" dirty="0"/>
          </a:p>
          <a:p>
            <a:endParaRPr lang="ru-RU" u="sng" dirty="0" smtClean="0"/>
          </a:p>
          <a:p>
            <a:endParaRPr lang="ru-RU" u="sng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050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2800" u="sng" dirty="0"/>
              <a:t>Передняя доля гипофиза выделяет:</a:t>
            </a:r>
            <a:endParaRPr lang="ru-RU" sz="2800" dirty="0"/>
          </a:p>
          <a:p>
            <a:r>
              <a:rPr lang="ru-RU" sz="2800" dirty="0"/>
              <a:t>1)  соматотропный гормон (гормон роста);</a:t>
            </a:r>
          </a:p>
          <a:p>
            <a:r>
              <a:rPr lang="ru-RU" sz="2800" dirty="0"/>
              <a:t>2)  пролактин (</a:t>
            </a:r>
            <a:r>
              <a:rPr lang="ru-RU" sz="2800" dirty="0" err="1"/>
              <a:t>лактогенный</a:t>
            </a:r>
            <a:r>
              <a:rPr lang="ru-RU" sz="2800" dirty="0"/>
              <a:t> гормон); </a:t>
            </a:r>
          </a:p>
          <a:p>
            <a:r>
              <a:rPr lang="ru-RU" sz="2800" dirty="0"/>
              <a:t>3)  фолликулостимулирующий гормон;</a:t>
            </a:r>
          </a:p>
          <a:p>
            <a:r>
              <a:rPr lang="ru-RU" sz="2800" dirty="0"/>
              <a:t>4)  </a:t>
            </a:r>
            <a:r>
              <a:rPr lang="ru-RU" sz="2800" dirty="0" err="1"/>
              <a:t>лютеинизирующий</a:t>
            </a:r>
            <a:r>
              <a:rPr lang="ru-RU" sz="2800" dirty="0"/>
              <a:t> гормон;</a:t>
            </a:r>
          </a:p>
          <a:p>
            <a:r>
              <a:rPr lang="ru-RU" sz="2800" dirty="0"/>
              <a:t>5)  тиреотропный гормон (</a:t>
            </a:r>
            <a:r>
              <a:rPr lang="ru-RU" sz="2800" dirty="0" err="1"/>
              <a:t>тиротропин</a:t>
            </a:r>
            <a:r>
              <a:rPr lang="ru-RU" sz="2800" dirty="0"/>
              <a:t>);</a:t>
            </a:r>
          </a:p>
          <a:p>
            <a:r>
              <a:rPr lang="ru-RU" sz="2800" dirty="0"/>
              <a:t>6)  адренокортикотропный гормон (АКТГ).</a:t>
            </a:r>
          </a:p>
          <a:p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Препараты гормонов передней доли </a:t>
            </a:r>
            <a:r>
              <a:rPr lang="ru-RU" sz="3200" dirty="0" smtClean="0">
                <a:effectLst/>
              </a:rPr>
              <a:t>гипофиза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48553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/>
              <a:t>Соматропин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i="1" dirty="0" err="1"/>
              <a:t>генотропин</a:t>
            </a:r>
            <a:r>
              <a:rPr lang="ru-RU" dirty="0"/>
              <a:t>) - препарат гормона роста человека. Применяют при задержке роста у детей. </a:t>
            </a:r>
            <a:endParaRPr lang="ru-RU" dirty="0" smtClean="0"/>
          </a:p>
          <a:p>
            <a:r>
              <a:rPr lang="ru-RU" b="1" dirty="0" smtClean="0"/>
              <a:t>Пролактин </a:t>
            </a:r>
            <a:r>
              <a:rPr lang="ru-RU" b="1" dirty="0"/>
              <a:t>(</a:t>
            </a:r>
            <a:r>
              <a:rPr lang="ru-RU" b="1" dirty="0" err="1"/>
              <a:t>лактин</a:t>
            </a:r>
            <a:r>
              <a:rPr lang="ru-RU" dirty="0"/>
              <a:t>) назначают при недостаточном выделении молока у женщин в послеродовом периоде.</a:t>
            </a:r>
          </a:p>
          <a:p>
            <a:r>
              <a:rPr lang="ru-RU" b="1" dirty="0"/>
              <a:t>Гонадотропин хорионический </a:t>
            </a:r>
            <a:r>
              <a:rPr lang="ru-RU" dirty="0"/>
              <a:t>(</a:t>
            </a:r>
            <a:r>
              <a:rPr lang="ru-RU" i="1" dirty="0" err="1"/>
              <a:t>прегнил</a:t>
            </a:r>
            <a:r>
              <a:rPr lang="ru-RU" dirty="0"/>
              <a:t>, </a:t>
            </a:r>
            <a:r>
              <a:rPr lang="ru-RU" i="1" dirty="0" err="1"/>
              <a:t>хорагон</a:t>
            </a:r>
            <a:r>
              <a:rPr lang="ru-RU" dirty="0"/>
              <a:t>) — препарат соответствующего гормона плаценты (получают из мочи беременных женщин). По действию сходен с </a:t>
            </a:r>
            <a:r>
              <a:rPr lang="ru-RU" dirty="0" err="1"/>
              <a:t>лютеинизирующим</a:t>
            </a:r>
            <a:r>
              <a:rPr lang="ru-RU" dirty="0"/>
              <a:t> гормоном. Применяют у женщин при бесплодии, связанном с отсутствием овуляции (</a:t>
            </a:r>
            <a:r>
              <a:rPr lang="ru-RU" dirty="0" err="1"/>
              <a:t>ановуляторный</a:t>
            </a:r>
            <a:r>
              <a:rPr lang="ru-RU" dirty="0"/>
              <a:t> цикл) и у мужчин при недостаточной продукции тестостерона (</a:t>
            </a:r>
            <a:r>
              <a:rPr lang="ru-RU" dirty="0" err="1"/>
              <a:t>гипогонадизм</a:t>
            </a:r>
            <a:r>
              <a:rPr lang="ru-RU" dirty="0"/>
              <a:t>, крипторхизм).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908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Протирелин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ru-RU" b="1" dirty="0" err="1"/>
              <a:t>тиролиберин</a:t>
            </a:r>
            <a:r>
              <a:rPr lang="ru-RU" b="1" dirty="0"/>
              <a:t>) </a:t>
            </a:r>
            <a:r>
              <a:rPr lang="ru-RU" dirty="0"/>
              <a:t>- синтетический аналог рилизинг гормона, стимулирующего высвобождение тиреотропного гормона гипофиза. Применяют </a:t>
            </a:r>
            <a:r>
              <a:rPr lang="ru-RU" dirty="0" smtClean="0"/>
              <a:t>для диагностики заболеваний щитовидной железы. </a:t>
            </a:r>
            <a:r>
              <a:rPr lang="ru-RU" dirty="0"/>
              <a:t>Вводят внутримышечно.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Препараты гормонов </a:t>
            </a:r>
            <a:r>
              <a:rPr lang="ru-RU" sz="3200" dirty="0" smtClean="0">
                <a:effectLst/>
              </a:rPr>
              <a:t>гипоталамуса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738893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ru-RU" b="1" dirty="0"/>
              <a:t>Соматостатин </a:t>
            </a:r>
            <a:r>
              <a:rPr lang="ru-RU" dirty="0"/>
              <a:t>угнетает секрецию гормона роста и тиреотропного гормона. На периферии соматостатин секретируется D-клетками желудка и поджелудочной железы. Снижает секрецию НС</a:t>
            </a:r>
            <a:r>
              <a:rPr lang="en-US" dirty="0"/>
              <a:t>I</a:t>
            </a:r>
            <a:r>
              <a:rPr lang="ru-RU" dirty="0"/>
              <a:t> и ферментов поджелудочной железы. Оказывает сосудосуживающее действие. </a:t>
            </a:r>
            <a:endParaRPr lang="ru-RU" dirty="0" smtClean="0"/>
          </a:p>
          <a:p>
            <a:r>
              <a:rPr lang="ru-RU" dirty="0" smtClean="0"/>
              <a:t>Лекарственный </a:t>
            </a:r>
            <a:r>
              <a:rPr lang="ru-RU" dirty="0"/>
              <a:t>препарат </a:t>
            </a:r>
            <a:r>
              <a:rPr lang="ru-RU" b="1" dirty="0"/>
              <a:t>соматостатин </a:t>
            </a:r>
            <a:r>
              <a:rPr lang="ru-RU" dirty="0"/>
              <a:t>вводят внутривенно при кровотечениях из </a:t>
            </a:r>
            <a:r>
              <a:rPr lang="ru-RU" dirty="0" err="1"/>
              <a:t>варикозно</a:t>
            </a:r>
            <a:r>
              <a:rPr lang="ru-RU" dirty="0"/>
              <a:t> расширенных вен пищевода или кровотечениях при язвенной болезни желудка и двенадцатиперстной кишки.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Гормоны гипоталамуса, угнетающие продукцию гормонов передней доли гипофиза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97356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/>
          <a:lstStyle/>
          <a:p>
            <a:r>
              <a:rPr lang="ru-RU" b="1" dirty="0"/>
              <a:t>Октреотид</a:t>
            </a:r>
            <a:r>
              <a:rPr lang="ru-RU" dirty="0"/>
              <a:t> и </a:t>
            </a:r>
            <a:r>
              <a:rPr lang="ru-RU" b="1" dirty="0" err="1"/>
              <a:t>ланреотид</a:t>
            </a:r>
            <a:r>
              <a:rPr lang="ru-RU" dirty="0"/>
              <a:t> — синтетические аналоги </a:t>
            </a:r>
            <a:r>
              <a:rPr lang="ru-RU" dirty="0" err="1"/>
              <a:t>соматостатина</a:t>
            </a:r>
            <a:r>
              <a:rPr lang="ru-RU" dirty="0"/>
              <a:t>.</a:t>
            </a:r>
          </a:p>
          <a:p>
            <a:r>
              <a:rPr lang="ru-RU" b="1" dirty="0"/>
              <a:t>Октреотид</a:t>
            </a:r>
            <a:r>
              <a:rPr lang="ru-RU" dirty="0"/>
              <a:t> вводят под кожу при остром панкреатите, кровотечениях из вен пищевода, желудка, двенадцатиперстной кишки.</a:t>
            </a:r>
          </a:p>
          <a:p>
            <a:r>
              <a:rPr lang="ru-RU" b="1" dirty="0" err="1"/>
              <a:t>Ланреотид</a:t>
            </a:r>
            <a:r>
              <a:rPr lang="ru-RU" dirty="0"/>
              <a:t> применяют при акромегалии; вводят внутримышечно.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21088"/>
            <a:ext cx="254317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509120"/>
            <a:ext cx="1932806" cy="193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0439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Окситоцин</a:t>
            </a:r>
            <a:r>
              <a:rPr lang="ru-RU" dirty="0"/>
              <a:t> стимулирует </a:t>
            </a:r>
            <a:r>
              <a:rPr lang="ru-RU" dirty="0" smtClean="0"/>
              <a:t>сократительную </a:t>
            </a:r>
            <a:r>
              <a:rPr lang="ru-RU" dirty="0"/>
              <a:t>активность и тонус </a:t>
            </a:r>
            <a:r>
              <a:rPr lang="ru-RU" dirty="0" err="1"/>
              <a:t>миометрия</a:t>
            </a:r>
            <a:r>
              <a:rPr lang="ru-RU" dirty="0"/>
              <a:t>.</a:t>
            </a:r>
          </a:p>
          <a:p>
            <a:r>
              <a:rPr lang="ru-RU" dirty="0"/>
              <a:t>В послеродовом периоде </a:t>
            </a:r>
            <a:r>
              <a:rPr lang="ru-RU" dirty="0" smtClean="0"/>
              <a:t>увеличивает </a:t>
            </a:r>
            <a:r>
              <a:rPr lang="ru-RU" dirty="0"/>
              <a:t>лактацию.</a:t>
            </a:r>
          </a:p>
          <a:p>
            <a:r>
              <a:rPr lang="ru-RU" b="1" dirty="0"/>
              <a:t>Окситоцин </a:t>
            </a:r>
            <a:r>
              <a:rPr lang="ru-RU" dirty="0"/>
              <a:t>— синтетический препарат гормона, имеющего то же название. </a:t>
            </a:r>
            <a:r>
              <a:rPr lang="ru-RU" dirty="0" smtClean="0"/>
              <a:t>Применяется для стимуляции родовой деятельности, прекращения </a:t>
            </a:r>
            <a:r>
              <a:rPr lang="ru-RU" dirty="0"/>
              <a:t>послеродового маточного </a:t>
            </a:r>
            <a:r>
              <a:rPr lang="ru-RU" dirty="0" smtClean="0"/>
              <a:t>кровотечения, увеличения лактаци</a:t>
            </a:r>
            <a:r>
              <a:rPr lang="ru-RU" dirty="0"/>
              <a:t>и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Препараты гормонов задней доли </a:t>
            </a:r>
            <a:r>
              <a:rPr lang="ru-RU" sz="3200" dirty="0" smtClean="0">
                <a:effectLst/>
              </a:rPr>
              <a:t>гипофиза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4534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Вазопрессин </a:t>
            </a:r>
            <a:r>
              <a:rPr lang="ru-RU" u="sng" dirty="0"/>
              <a:t>(</a:t>
            </a:r>
            <a:r>
              <a:rPr lang="ru-RU" i="1" dirty="0"/>
              <a:t>антидиуретический гормон</a:t>
            </a:r>
            <a:r>
              <a:rPr lang="ru-RU" u="sng" dirty="0"/>
              <a:t>)</a:t>
            </a:r>
            <a:r>
              <a:rPr lang="ru-RU" dirty="0"/>
              <a:t> вызывает сужение сосудов и способствует задержке воды в организме, поддерживает нормальный объём крови и АД. При недостаточности гормона развивается несахарный диабет.</a:t>
            </a:r>
          </a:p>
          <a:p>
            <a:pPr marL="109728" indent="0">
              <a:buNone/>
            </a:pPr>
            <a:r>
              <a:rPr lang="ru-RU" dirty="0" smtClean="0"/>
              <a:t>Синтетические </a:t>
            </a:r>
            <a:r>
              <a:rPr lang="ru-RU" dirty="0"/>
              <a:t>аналоги вазопрессина:</a:t>
            </a:r>
          </a:p>
          <a:p>
            <a:r>
              <a:rPr lang="ru-RU" b="1" dirty="0" err="1"/>
              <a:t>Терлипрессин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i="1" dirty="0" err="1"/>
              <a:t>реместил</a:t>
            </a:r>
            <a:r>
              <a:rPr lang="ru-RU" dirty="0"/>
              <a:t>). Суживает кровеносные сосуды; применяется при кровотечениях, связанных с расширением вен пищевода, поражением слизистой оболочки желудка, урогенитального тракта. Вводят внутривенно.</a:t>
            </a:r>
          </a:p>
          <a:p>
            <a:r>
              <a:rPr lang="ru-RU" b="1" dirty="0" err="1"/>
              <a:t>Десмопрессин</a:t>
            </a:r>
            <a:r>
              <a:rPr lang="ru-RU" b="1" dirty="0"/>
              <a:t> (</a:t>
            </a:r>
            <a:r>
              <a:rPr lang="ru-RU" b="1" dirty="0" err="1"/>
              <a:t>адиуретин</a:t>
            </a:r>
            <a:r>
              <a:rPr lang="ru-RU" b="1" dirty="0"/>
              <a:t>). </a:t>
            </a:r>
            <a:r>
              <a:rPr lang="ru-RU" dirty="0"/>
              <a:t> Выпускается в виде капель для </a:t>
            </a:r>
            <a:r>
              <a:rPr lang="ru-RU" dirty="0" err="1"/>
              <a:t>интраназального</a:t>
            </a:r>
            <a:r>
              <a:rPr lang="ru-RU" dirty="0"/>
              <a:t> введения и в растворе для внутривенных или подкожных инъекций. Применяют при несахарном диабете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9049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Гормоны фолликулов щитовидной железы — </a:t>
            </a:r>
            <a:r>
              <a:rPr lang="ru-RU" b="1" dirty="0" err="1"/>
              <a:t>трийодтиронин</a:t>
            </a:r>
            <a:r>
              <a:rPr lang="ru-RU" dirty="0"/>
              <a:t> (Т</a:t>
            </a:r>
            <a:r>
              <a:rPr lang="ru-RU" baseline="-25000" dirty="0"/>
              <a:t>3</a:t>
            </a:r>
            <a:r>
              <a:rPr lang="ru-RU" dirty="0"/>
              <a:t>) и </a:t>
            </a:r>
            <a:r>
              <a:rPr lang="ru-RU" b="1" dirty="0"/>
              <a:t>тироксин</a:t>
            </a:r>
            <a:r>
              <a:rPr lang="ru-RU" dirty="0"/>
              <a:t> (Т</a:t>
            </a:r>
            <a:r>
              <a:rPr lang="ru-RU" baseline="-25000" dirty="0"/>
              <a:t>4</a:t>
            </a:r>
            <a:r>
              <a:rPr lang="ru-RU" dirty="0"/>
              <a:t>) образуются путем йодирования </a:t>
            </a:r>
            <a:r>
              <a:rPr lang="ru-RU" dirty="0" err="1" smtClean="0"/>
              <a:t>тироглобулина</a:t>
            </a:r>
            <a:r>
              <a:rPr lang="ru-RU" dirty="0"/>
              <a:t>.</a:t>
            </a:r>
          </a:p>
          <a:p>
            <a:r>
              <a:rPr lang="ru-RU" i="1" dirty="0" err="1"/>
              <a:t>Тиреоидные</a:t>
            </a:r>
            <a:r>
              <a:rPr lang="ru-RU" i="1" dirty="0"/>
              <a:t> гормоны</a:t>
            </a:r>
            <a:r>
              <a:rPr lang="ru-RU" dirty="0"/>
              <a:t> (в основном Т</a:t>
            </a:r>
            <a:r>
              <a:rPr lang="ru-RU" baseline="-25000" dirty="0"/>
              <a:t>3</a:t>
            </a:r>
            <a:r>
              <a:rPr lang="ru-RU" dirty="0"/>
              <a:t>) действуют на рецепторы клеток различных тканей. При этом активируется углеводный, белковый, жировой обмен; повышаются частота и сила сокращений сердца, увеличивается теплопродукция.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effectLst/>
              </a:rPr>
              <a:t>Препараты </a:t>
            </a:r>
            <a:r>
              <a:rPr lang="ru-RU" sz="3200" dirty="0" smtClean="0">
                <a:effectLst/>
              </a:rPr>
              <a:t>гормонов </a:t>
            </a:r>
            <a:r>
              <a:rPr lang="ru-RU" sz="3200" dirty="0">
                <a:effectLst/>
              </a:rPr>
              <a:t>щитовидной железы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18743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/>
          </a:bodyPr>
          <a:lstStyle/>
          <a:p>
            <a:r>
              <a:rPr lang="ru-RU" dirty="0"/>
              <a:t>Лекарственные препараты Т</a:t>
            </a:r>
            <a:r>
              <a:rPr lang="ru-RU" baseline="-25000" dirty="0"/>
              <a:t>3</a:t>
            </a:r>
            <a:r>
              <a:rPr lang="ru-RU" dirty="0"/>
              <a:t> и Т</a:t>
            </a:r>
            <a:r>
              <a:rPr lang="ru-RU" baseline="-25000" dirty="0"/>
              <a:t>4</a:t>
            </a:r>
            <a:r>
              <a:rPr lang="ru-RU" dirty="0"/>
              <a:t> </a:t>
            </a:r>
            <a:r>
              <a:rPr lang="ru-RU" b="1" dirty="0" err="1"/>
              <a:t>лиотиронин</a:t>
            </a:r>
            <a:r>
              <a:rPr lang="ru-RU" dirty="0"/>
              <a:t> (</a:t>
            </a:r>
            <a:r>
              <a:rPr lang="ru-RU" i="1" dirty="0" err="1"/>
              <a:t>трийодтиронин</a:t>
            </a:r>
            <a:r>
              <a:rPr lang="ru-RU" dirty="0"/>
              <a:t>) и </a:t>
            </a:r>
            <a:r>
              <a:rPr lang="ru-RU" b="1" dirty="0" err="1"/>
              <a:t>левотироксин</a:t>
            </a:r>
            <a:r>
              <a:rPr lang="ru-RU" dirty="0"/>
              <a:t> (</a:t>
            </a:r>
            <a:r>
              <a:rPr lang="ru-RU" i="1" dirty="0"/>
              <a:t>L-тироксин</a:t>
            </a:r>
            <a:r>
              <a:rPr lang="ru-RU" dirty="0"/>
              <a:t>) назначают внутрь при снижении функции щитовидной железы (гипотиреозе).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712980"/>
            <a:ext cx="2220838" cy="22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3056"/>
            <a:ext cx="3721596" cy="184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1812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098571"/>
          </a:xfrm>
        </p:spPr>
        <p:txBody>
          <a:bodyPr/>
          <a:lstStyle/>
          <a:p>
            <a:r>
              <a:rPr lang="ru-RU" dirty="0"/>
              <a:t>При эндемическом зобе </a:t>
            </a:r>
            <a:r>
              <a:rPr lang="ru-RU" dirty="0" smtClean="0"/>
              <a:t>(увеличении щитовидной железы, связанном с недостатком йода) назначают </a:t>
            </a:r>
            <a:r>
              <a:rPr lang="ru-RU" dirty="0"/>
              <a:t>препараты йода — </a:t>
            </a:r>
            <a:r>
              <a:rPr lang="ru-RU" b="1" dirty="0"/>
              <a:t>калия йодид </a:t>
            </a:r>
            <a:r>
              <a:rPr lang="ru-RU" dirty="0"/>
              <a:t>или </a:t>
            </a:r>
            <a:r>
              <a:rPr lang="ru-RU" b="1" dirty="0"/>
              <a:t>натрия йодид </a:t>
            </a:r>
            <a:r>
              <a:rPr lang="ru-RU" dirty="0"/>
              <a:t>(40 мг 1 раз в неделю).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профилактики эндемического зоба 1 раз в неделю применяют таблетки «</a:t>
            </a:r>
            <a:r>
              <a:rPr lang="ru-RU" dirty="0" err="1"/>
              <a:t>Антиструмин</a:t>
            </a:r>
            <a:r>
              <a:rPr lang="ru-RU" dirty="0"/>
              <a:t>» (содержат 1 мг калия йодида). 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725144"/>
            <a:ext cx="16192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81128"/>
            <a:ext cx="2148830" cy="2148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242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9654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Антитиреоидные </a:t>
            </a:r>
            <a:r>
              <a:rPr lang="ru-RU" dirty="0"/>
              <a:t>средства применяют при гиперфункции щитовидной железы (</a:t>
            </a:r>
            <a:r>
              <a:rPr lang="ru-RU" b="1" dirty="0"/>
              <a:t>тиреотоксикоз, </a:t>
            </a:r>
            <a:r>
              <a:rPr lang="ru-RU" b="1" i="1" dirty="0"/>
              <a:t>базедова болезнь</a:t>
            </a:r>
            <a:r>
              <a:rPr lang="ru-RU" dirty="0"/>
              <a:t>). 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В </a:t>
            </a:r>
            <a:r>
              <a:rPr lang="ru-RU" dirty="0"/>
              <a:t>настоящее время </a:t>
            </a:r>
            <a:r>
              <a:rPr lang="ru-RU" dirty="0" smtClean="0"/>
              <a:t>применяют: </a:t>
            </a:r>
          </a:p>
          <a:p>
            <a:r>
              <a:rPr lang="ru-RU" i="1" u="sng" dirty="0" smtClean="0"/>
              <a:t>производные </a:t>
            </a:r>
            <a:r>
              <a:rPr lang="ru-RU" i="1" u="sng" dirty="0" err="1"/>
              <a:t>тиомоч</a:t>
            </a:r>
            <a:r>
              <a:rPr lang="ru-RU" i="1" dirty="0" err="1"/>
              <a:t>евины</a:t>
            </a:r>
            <a:r>
              <a:rPr lang="ru-RU" i="1" dirty="0"/>
              <a:t> </a:t>
            </a:r>
            <a:r>
              <a:rPr lang="ru-RU" b="1" dirty="0" err="1"/>
              <a:t>пропилтиоурацил</a:t>
            </a:r>
            <a:r>
              <a:rPr lang="ru-RU" b="1" dirty="0"/>
              <a:t> </a:t>
            </a:r>
            <a:r>
              <a:rPr lang="ru-RU" dirty="0"/>
              <a:t>и </a:t>
            </a:r>
            <a:r>
              <a:rPr lang="ru-RU" b="1" dirty="0" err="1"/>
              <a:t>тиамазол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мерказолил</a:t>
            </a:r>
            <a:r>
              <a:rPr lang="ru-RU" dirty="0"/>
              <a:t>), которые </a:t>
            </a:r>
            <a:r>
              <a:rPr lang="ru-RU" dirty="0" smtClean="0"/>
              <a:t>нарушают </a:t>
            </a:r>
            <a:r>
              <a:rPr lang="ru-RU" dirty="0"/>
              <a:t>синтез Т</a:t>
            </a:r>
            <a:r>
              <a:rPr lang="ru-RU" baseline="-25000" dirty="0"/>
              <a:t>3</a:t>
            </a:r>
            <a:r>
              <a:rPr lang="ru-RU" dirty="0"/>
              <a:t> и Т</a:t>
            </a:r>
            <a:r>
              <a:rPr lang="ru-RU" baseline="-25000" dirty="0"/>
              <a:t>4</a:t>
            </a:r>
            <a:r>
              <a:rPr lang="ru-RU" dirty="0"/>
              <a:t>. Оба препарата назначают внутрь.</a:t>
            </a:r>
          </a:p>
          <a:p>
            <a:r>
              <a:rPr lang="ru-RU" i="1" u="sng" dirty="0" smtClean="0"/>
              <a:t>йодиды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b="1" dirty="0"/>
              <a:t>калия йодид </a:t>
            </a:r>
            <a:r>
              <a:rPr lang="ru-RU" dirty="0"/>
              <a:t>или </a:t>
            </a:r>
            <a:r>
              <a:rPr lang="ru-RU" b="1" dirty="0"/>
              <a:t>натрия </a:t>
            </a:r>
            <a:r>
              <a:rPr lang="ru-RU" dirty="0"/>
              <a:t>йодид в достаточно высоких дозах (160—180 мг). В этом случае йодиды снижают синтез и выделение Т</a:t>
            </a:r>
            <a:r>
              <a:rPr lang="ru-RU" baseline="-25000" dirty="0"/>
              <a:t>3</a:t>
            </a:r>
            <a:r>
              <a:rPr lang="ru-RU" dirty="0"/>
              <a:t> и </a:t>
            </a:r>
            <a:r>
              <a:rPr lang="ru-RU" dirty="0" smtClean="0"/>
              <a:t>Т</a:t>
            </a:r>
            <a:r>
              <a:rPr lang="ru-RU" baseline="-25000" dirty="0" smtClean="0"/>
              <a:t>4.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Антитиреоидные средства</a:t>
            </a:r>
          </a:p>
        </p:txBody>
      </p:sp>
    </p:spTree>
    <p:extLst>
      <p:ext uri="{BB962C8B-B14F-4D97-AF65-F5344CB8AC3E}">
        <p14:creationId xmlns:p14="http://schemas.microsoft.com/office/powerpoint/2010/main" val="1951630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Поджелудочная </a:t>
            </a:r>
            <a:r>
              <a:rPr lang="ru-RU" dirty="0"/>
              <a:t>железа является железой внешней и внутренней секреции. β -Клетки островков Лангерганса продуцируют </a:t>
            </a:r>
            <a:r>
              <a:rPr lang="ru-RU" b="1" dirty="0"/>
              <a:t>инсулин</a:t>
            </a:r>
            <a:r>
              <a:rPr lang="ru-RU" dirty="0"/>
              <a:t>, а-клетки - </a:t>
            </a:r>
            <a:r>
              <a:rPr lang="ru-RU" b="1" dirty="0"/>
              <a:t>глюкагон</a:t>
            </a:r>
            <a:r>
              <a:rPr lang="ru-RU" dirty="0"/>
              <a:t>. Указанные гормоны противоположным образом влияют на уровень глюкозы в крови: инсулин его снижает, а глюкагон повышает.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Препараты гормонов поджелудочной </a:t>
            </a:r>
            <a:r>
              <a:rPr lang="ru-RU" sz="3200" dirty="0" smtClean="0"/>
              <a:t>железы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4549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i="1" dirty="0"/>
              <a:t>Инсулин 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 1) способствует усвоению глюкозы клетками тканей (за исключением ЦНС), облегчая транспорт глюкозы через клеточные мембраны;</a:t>
            </a:r>
          </a:p>
          <a:p>
            <a:r>
              <a:rPr lang="ru-RU" dirty="0"/>
              <a:t>2) снижает </a:t>
            </a:r>
            <a:r>
              <a:rPr lang="ru-RU" dirty="0" err="1"/>
              <a:t>глюконеогенез</a:t>
            </a:r>
            <a:r>
              <a:rPr lang="ru-RU" dirty="0"/>
              <a:t> в печени;</a:t>
            </a:r>
          </a:p>
          <a:p>
            <a:r>
              <a:rPr lang="ru-RU" dirty="0"/>
              <a:t>3) стимулирует образование гликогена и его отложение в печени;</a:t>
            </a:r>
          </a:p>
          <a:p>
            <a:r>
              <a:rPr lang="ru-RU" dirty="0"/>
              <a:t>4) способствует синтезу белков и жиров и препятствует их катаболизму.</a:t>
            </a:r>
          </a:p>
          <a:p>
            <a:pPr marL="109728" indent="0">
              <a:buNone/>
            </a:pPr>
            <a:r>
              <a:rPr lang="ru-RU" dirty="0"/>
              <a:t>При недостаточной продукции инсулина развивается </a:t>
            </a:r>
            <a:r>
              <a:rPr lang="ru-RU" i="1" dirty="0"/>
              <a:t>сахарный диабет</a:t>
            </a:r>
            <a:r>
              <a:rPr lang="ru-RU" dirty="0"/>
              <a:t>, при котором нарушается углеводный, жировой и белковый обмен.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1762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/>
          <a:lstStyle/>
          <a:p>
            <a:r>
              <a:rPr lang="ru-RU" b="1" dirty="0"/>
              <a:t>Сахарный диабет I типа</a:t>
            </a:r>
            <a:r>
              <a:rPr lang="ru-RU" dirty="0"/>
              <a:t> (</a:t>
            </a:r>
            <a:r>
              <a:rPr lang="ru-RU" i="1" dirty="0" err="1"/>
              <a:t>инсулинзависимый</a:t>
            </a:r>
            <a:r>
              <a:rPr lang="ru-RU" dirty="0"/>
              <a:t>) связан с разрушением β-клеток островков Лангерганса, поэтому единственными эффективными средствами являются препараты инсулина, которые вводят парентерально.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7835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Сахарный диабет II типа </a:t>
            </a:r>
            <a:r>
              <a:rPr lang="ru-RU" dirty="0"/>
              <a:t>(</a:t>
            </a:r>
            <a:r>
              <a:rPr lang="ru-RU" dirty="0" err="1"/>
              <a:t>инсулинонезависимый</a:t>
            </a:r>
            <a:r>
              <a:rPr lang="ru-RU" dirty="0"/>
              <a:t>) связан с уменьшением секреции инсулина (снижение активности β -клеток) </a:t>
            </a:r>
            <a:r>
              <a:rPr lang="ru-RU" dirty="0" smtClean="0"/>
              <a:t>и/или </a:t>
            </a:r>
            <a:r>
              <a:rPr lang="ru-RU" dirty="0"/>
              <a:t>с развитием резистентности тканей к инсулину. Резистентность к инсулину может быть связана с уменьшением количества или чувствительности инсулиновых рецепторов. В этом случае уровень инсулина может быть нормальным или даже повышенным.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сахарном диабете II типа применяют пероральные гипогликемические средства, которые при недостаточной их эффективности комбинируют с препаратами инсулина.</a:t>
            </a:r>
            <a:r>
              <a:rPr lang="ru-RU" b="1" dirty="0"/>
              <a:t>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058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11968"/>
          </a:xfrm>
        </p:spPr>
        <p:txBody>
          <a:bodyPr>
            <a:normAutofit/>
          </a:bodyPr>
          <a:lstStyle/>
          <a:p>
            <a:r>
              <a:rPr lang="ru-RU" u="sng" dirty="0"/>
              <a:t>Препараты инсулина </a:t>
            </a:r>
            <a:r>
              <a:rPr lang="ru-RU" dirty="0"/>
              <a:t>дозируют в ЕД: количество гормона, снижающего уровень глюкозы в крови на 45мг%.</a:t>
            </a:r>
          </a:p>
          <a:p>
            <a:r>
              <a:rPr lang="ru-RU" dirty="0"/>
              <a:t>С ионами цинка гормон образует растворимые в воде комплексы. С цинком и белком протамином инсулин образует взвеси с удлиненным действием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Препараты инсулина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27170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короткого действия (</a:t>
            </a:r>
            <a:r>
              <a:rPr lang="ru-RU" b="1" dirty="0" smtClean="0"/>
              <a:t>простой </a:t>
            </a:r>
            <a:r>
              <a:rPr lang="ru-RU" b="1" dirty="0"/>
              <a:t>инсулин, </a:t>
            </a:r>
            <a:r>
              <a:rPr lang="ru-RU" b="1" dirty="0" err="1"/>
              <a:t>актрапид</a:t>
            </a:r>
            <a:r>
              <a:rPr lang="ru-RU" b="1" dirty="0"/>
              <a:t>, </a:t>
            </a:r>
            <a:r>
              <a:rPr lang="ru-RU" b="1" dirty="0" err="1"/>
              <a:t>инсуман</a:t>
            </a:r>
            <a:r>
              <a:rPr lang="ru-RU" dirty="0"/>
              <a:t>), </a:t>
            </a:r>
            <a:endParaRPr lang="ru-RU" dirty="0" smtClean="0"/>
          </a:p>
          <a:p>
            <a:r>
              <a:rPr lang="ru-RU" dirty="0" smtClean="0"/>
              <a:t>длительного действия (</a:t>
            </a:r>
            <a:r>
              <a:rPr lang="ru-RU" b="1" dirty="0" err="1" smtClean="0"/>
              <a:t>протафан</a:t>
            </a:r>
            <a:r>
              <a:rPr lang="ru-RU" dirty="0"/>
              <a:t>) </a:t>
            </a:r>
            <a:endParaRPr lang="ru-RU" dirty="0" smtClean="0"/>
          </a:p>
          <a:p>
            <a:r>
              <a:rPr lang="ru-RU" dirty="0" err="1" smtClean="0"/>
              <a:t>сверхдлительного</a:t>
            </a:r>
            <a:r>
              <a:rPr lang="ru-RU" dirty="0" smtClean="0"/>
              <a:t> </a:t>
            </a:r>
            <a:r>
              <a:rPr lang="ru-RU" dirty="0"/>
              <a:t>действия (</a:t>
            </a:r>
            <a:r>
              <a:rPr lang="ru-RU" b="1" dirty="0" err="1"/>
              <a:t>ультратард</a:t>
            </a:r>
            <a:r>
              <a:rPr lang="ru-RU" b="1" dirty="0"/>
              <a:t>, </a:t>
            </a:r>
            <a:r>
              <a:rPr lang="ru-RU" b="1" dirty="0" err="1"/>
              <a:t>ультраленте</a:t>
            </a:r>
            <a:r>
              <a:rPr lang="ru-RU" dirty="0"/>
              <a:t>). </a:t>
            </a:r>
            <a:endParaRPr lang="ru-RU" dirty="0" smtClean="0"/>
          </a:p>
          <a:p>
            <a:pPr marL="109728" indent="0">
              <a:buNone/>
            </a:pPr>
            <a:r>
              <a:rPr lang="ru-RU" dirty="0" smtClean="0"/>
              <a:t>Препараты </a:t>
            </a:r>
            <a:r>
              <a:rPr lang="ru-RU" dirty="0"/>
              <a:t>короткого действия вводят п/к, а при необходимости – в/в и </a:t>
            </a:r>
            <a:r>
              <a:rPr lang="ru-RU" dirty="0" smtClean="0"/>
              <a:t>в/м, </a:t>
            </a:r>
            <a:r>
              <a:rPr lang="ru-RU" dirty="0"/>
              <a:t>препараты более длительного действия – только </a:t>
            </a:r>
            <a:r>
              <a:rPr lang="ru-RU" dirty="0" smtClean="0"/>
              <a:t>п/к (являются суспензиями в большинстве случаев).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Препараты инсулина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429250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998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</a:t>
            </a:r>
            <a:r>
              <a:rPr lang="ru-RU" dirty="0"/>
              <a:t>.  </a:t>
            </a:r>
            <a:r>
              <a:rPr lang="ru-RU" u="sng" dirty="0"/>
              <a:t>Производные </a:t>
            </a:r>
            <a:r>
              <a:rPr lang="ru-RU" u="sng" dirty="0" err="1" smtClean="0"/>
              <a:t>сульфанилмочевины</a:t>
            </a: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b="1" dirty="0" err="1"/>
              <a:t>глибенкламид</a:t>
            </a:r>
            <a:r>
              <a:rPr lang="ru-RU" b="1" dirty="0"/>
              <a:t>, </a:t>
            </a:r>
            <a:r>
              <a:rPr lang="ru-RU" b="1" dirty="0" err="1" smtClean="0"/>
              <a:t>гликлазид</a:t>
            </a:r>
            <a:r>
              <a:rPr lang="ru-RU" b="1" dirty="0" smtClean="0"/>
              <a:t> </a:t>
            </a:r>
            <a:r>
              <a:rPr lang="ru-RU" dirty="0" smtClean="0"/>
              <a:t>назначают </a:t>
            </a:r>
            <a:r>
              <a:rPr lang="ru-RU" dirty="0"/>
              <a:t>внутрь 1 раз в сутки во время завтрака. Эти препараты стимулируют секрецию инсулина β-</a:t>
            </a:r>
            <a:r>
              <a:rPr lang="ru-RU" dirty="0" err="1"/>
              <a:t>κлeтκaми</a:t>
            </a:r>
            <a:r>
              <a:rPr lang="ru-RU" dirty="0"/>
              <a:t> островков </a:t>
            </a:r>
            <a:r>
              <a:rPr lang="ru-RU" dirty="0" smtClean="0"/>
              <a:t>Лангерганса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/>
              <a:t>повышают чувствительность инсулиновых рецепторов к действию инсулина.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Синтетические гипогликемические </a:t>
            </a:r>
            <a:r>
              <a:rPr lang="ru-RU" dirty="0" smtClean="0"/>
              <a:t>средства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73517"/>
            <a:ext cx="2026568" cy="149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586" y="4349130"/>
            <a:ext cx="2508870" cy="250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041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/>
          <a:lstStyle/>
          <a:p>
            <a:r>
              <a:rPr lang="ru-RU" dirty="0"/>
              <a:t>2.  </a:t>
            </a:r>
            <a:r>
              <a:rPr lang="ru-RU" u="sng" dirty="0"/>
              <a:t>Производные бензойной кислоты (</a:t>
            </a:r>
            <a:r>
              <a:rPr lang="ru-RU" u="sng" dirty="0" err="1"/>
              <a:t>меглитиниды</a:t>
            </a:r>
            <a:r>
              <a:rPr lang="ru-RU" u="sng" dirty="0"/>
              <a:t>)</a:t>
            </a:r>
            <a:r>
              <a:rPr lang="ru-RU" dirty="0"/>
              <a:t>. </a:t>
            </a:r>
            <a:r>
              <a:rPr lang="ru-RU" b="1" dirty="0" err="1"/>
              <a:t>Репаглинид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новонорм</a:t>
            </a:r>
            <a:r>
              <a:rPr lang="ru-RU" dirty="0"/>
              <a:t>) сходен по действию и применению с производными </a:t>
            </a:r>
            <a:r>
              <a:rPr lang="ru-RU" dirty="0" err="1" smtClean="0"/>
              <a:t>сульфанилмочевины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3918" y="3861048"/>
            <a:ext cx="3528392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350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/>
              <a:t>3.   </a:t>
            </a:r>
            <a:r>
              <a:rPr lang="ru-RU" u="sng" dirty="0" err="1"/>
              <a:t>Бигуаниды</a:t>
            </a:r>
            <a:r>
              <a:rPr lang="ru-RU" dirty="0"/>
              <a:t>. Применяют в основном </a:t>
            </a:r>
            <a:r>
              <a:rPr lang="ru-RU" b="1" dirty="0" err="1" smtClean="0"/>
              <a:t>метформин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1)  увеличивает захват глюкозы периферическими тканями,</a:t>
            </a:r>
          </a:p>
          <a:p>
            <a:r>
              <a:rPr lang="ru-RU" dirty="0"/>
              <a:t>2)  снижает </a:t>
            </a:r>
            <a:r>
              <a:rPr lang="ru-RU" dirty="0" err="1"/>
              <a:t>глюконеогенез</a:t>
            </a:r>
            <a:r>
              <a:rPr lang="ru-RU" dirty="0"/>
              <a:t> в печени,</a:t>
            </a:r>
          </a:p>
          <a:p>
            <a:r>
              <a:rPr lang="ru-RU" dirty="0"/>
              <a:t>3)  снижает всасывание глюкозы в кишечнике.</a:t>
            </a:r>
          </a:p>
          <a:p>
            <a:pPr marL="109728" indent="0">
              <a:buNone/>
            </a:pPr>
            <a:r>
              <a:rPr lang="ru-RU" dirty="0"/>
              <a:t>Кроме того, </a:t>
            </a:r>
            <a:r>
              <a:rPr lang="ru-RU" b="1" dirty="0" err="1"/>
              <a:t>метформин</a:t>
            </a:r>
            <a:r>
              <a:rPr lang="ru-RU" dirty="0"/>
              <a:t> снижает аппетит, стимулирует </a:t>
            </a:r>
            <a:r>
              <a:rPr lang="ru-RU" dirty="0" err="1"/>
              <a:t>липолиз</a:t>
            </a:r>
            <a:r>
              <a:rPr lang="ru-RU" dirty="0"/>
              <a:t> и угнетает </a:t>
            </a:r>
            <a:r>
              <a:rPr lang="ru-RU" dirty="0" err="1"/>
              <a:t>липогенез</a:t>
            </a:r>
            <a:r>
              <a:rPr lang="ru-RU" dirty="0"/>
              <a:t>. В результате снижается масса </a:t>
            </a:r>
            <a:r>
              <a:rPr lang="ru-RU" dirty="0" smtClean="0"/>
              <a:t>тела. </a:t>
            </a:r>
            <a:r>
              <a:rPr lang="ru-RU" dirty="0"/>
              <a:t>Назначают </a:t>
            </a:r>
            <a:r>
              <a:rPr lang="ru-RU" dirty="0" smtClean="0"/>
              <a:t>при </a:t>
            </a:r>
            <a:r>
              <a:rPr lang="ru-RU" dirty="0"/>
              <a:t>сахарном диабете II типа с ожирением.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70794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/>
          <a:lstStyle/>
          <a:p>
            <a:r>
              <a:rPr lang="ru-RU" sz="3200" dirty="0"/>
              <a:t>4.  </a:t>
            </a:r>
            <a:r>
              <a:rPr lang="ru-RU" sz="3200" u="sng" dirty="0" err="1"/>
              <a:t>Тиазолидиндионы</a:t>
            </a:r>
            <a:r>
              <a:rPr lang="ru-RU" sz="3200" dirty="0"/>
              <a:t> повышают чувствительность тканей к инсулину, снижают </a:t>
            </a:r>
            <a:r>
              <a:rPr lang="ru-RU" sz="3200" dirty="0" err="1"/>
              <a:t>глюконеогенез</a:t>
            </a:r>
            <a:r>
              <a:rPr lang="ru-RU" sz="3200" dirty="0"/>
              <a:t> в печени, не влияя на высвобождение инсулина</a:t>
            </a:r>
            <a:r>
              <a:rPr lang="ru-RU" sz="3200" dirty="0" smtClean="0"/>
              <a:t>.</a:t>
            </a:r>
            <a:endParaRPr lang="en-US" sz="3200" dirty="0" smtClean="0"/>
          </a:p>
          <a:p>
            <a:r>
              <a:rPr lang="ru-RU" sz="3200" dirty="0" smtClean="0"/>
              <a:t> </a:t>
            </a:r>
            <a:r>
              <a:rPr lang="ru-RU" sz="3200" b="1" dirty="0" err="1" smtClean="0"/>
              <a:t>Пиоглитазон</a:t>
            </a:r>
            <a:r>
              <a:rPr lang="ru-RU" sz="3200" b="1" dirty="0" smtClean="0"/>
              <a:t> (</a:t>
            </a:r>
            <a:r>
              <a:rPr lang="ru-RU" sz="3200" b="1" dirty="0" err="1" smtClean="0"/>
              <a:t>актос</a:t>
            </a:r>
            <a:r>
              <a:rPr lang="ru-RU" sz="3200" b="1" dirty="0" smtClean="0"/>
              <a:t>) </a:t>
            </a:r>
            <a:r>
              <a:rPr lang="ru-RU" sz="3200" dirty="0"/>
              <a:t>назначают внутрь 1 раз в сутки при сахарном диабете II типа.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149080"/>
            <a:ext cx="2364854" cy="236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3337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386603"/>
          </a:xfrm>
        </p:spPr>
        <p:txBody>
          <a:bodyPr/>
          <a:lstStyle/>
          <a:p>
            <a:r>
              <a:rPr lang="ru-RU" sz="3200" dirty="0"/>
              <a:t>5.  </a:t>
            </a:r>
            <a:r>
              <a:rPr lang="ru-RU" sz="3200" u="sng" dirty="0"/>
              <a:t>Ингибиторы а-</a:t>
            </a:r>
            <a:r>
              <a:rPr lang="ru-RU" sz="3200" u="sng" dirty="0" err="1"/>
              <a:t>глюкозидаз</a:t>
            </a:r>
            <a:r>
              <a:rPr lang="ru-RU" sz="3200" dirty="0"/>
              <a:t>. Из препаратов этой группы применяется </a:t>
            </a:r>
            <a:r>
              <a:rPr lang="ru-RU" sz="3200" b="1" dirty="0" err="1"/>
              <a:t>акарбоза</a:t>
            </a:r>
            <a:r>
              <a:rPr lang="ru-RU" sz="3200" b="1" dirty="0"/>
              <a:t> </a:t>
            </a:r>
            <a:r>
              <a:rPr lang="ru-RU" sz="3200" dirty="0"/>
              <a:t>(</a:t>
            </a:r>
            <a:r>
              <a:rPr lang="ru-RU" sz="3200" i="1" dirty="0" err="1"/>
              <a:t>глюкобай</a:t>
            </a:r>
            <a:r>
              <a:rPr lang="ru-RU" sz="3200" dirty="0"/>
              <a:t>),  которая  препятствует всасыванию углеводов в кишечнике.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645024"/>
            <a:ext cx="3006452" cy="262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5699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/>
          <a:lstStyle/>
          <a:p>
            <a:r>
              <a:rPr lang="ru-RU" sz="3200" i="1" dirty="0" smtClean="0"/>
              <a:t>Глюкагон</a:t>
            </a:r>
            <a:r>
              <a:rPr lang="ru-RU" sz="3200" dirty="0" smtClean="0"/>
              <a:t> </a:t>
            </a:r>
            <a:r>
              <a:rPr lang="ru-RU" sz="3200" dirty="0"/>
              <a:t>— гормон, который вырабатывается α-клетками островков Лангерганса, повышает уровень глюкозы в плазме крови. </a:t>
            </a:r>
          </a:p>
          <a:p>
            <a:r>
              <a:rPr lang="ru-RU" sz="3200" dirty="0"/>
              <a:t>Препарат гормона - </a:t>
            </a:r>
            <a:r>
              <a:rPr lang="ru-RU" sz="3200" b="1" dirty="0"/>
              <a:t>глюкагон </a:t>
            </a:r>
            <a:r>
              <a:rPr lang="ru-RU" sz="3200" dirty="0"/>
              <a:t>вводят под кожу, внутримышечно или внутривенно при гипогликемии, в частности при передозировке инсулина.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Глюкагон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09477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018451"/>
          </a:xfrm>
        </p:spPr>
        <p:txBody>
          <a:bodyPr/>
          <a:lstStyle/>
          <a:p>
            <a:r>
              <a:rPr lang="ru-RU" dirty="0"/>
              <a:t>Стероидные гормоны - кортикостероиды и половые гормоны, образуются из холестерина. </a:t>
            </a:r>
          </a:p>
          <a:p>
            <a:pPr marL="109728" indent="0">
              <a:buNone/>
            </a:pP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Препараты гормонов коры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надпочечников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(кортикостероидов)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/>
              <a:t>Кора надпочечников секретирует </a:t>
            </a:r>
            <a:r>
              <a:rPr lang="ru-RU" dirty="0" err="1"/>
              <a:t>минералокортикоиды</a:t>
            </a:r>
            <a:r>
              <a:rPr lang="ru-RU" dirty="0"/>
              <a:t>, </a:t>
            </a:r>
            <a:r>
              <a:rPr lang="ru-RU" dirty="0" err="1"/>
              <a:t>глюкокортикоиды</a:t>
            </a:r>
            <a:r>
              <a:rPr lang="ru-RU" dirty="0"/>
              <a:t> и небольшое количество мужских и женских половых гормонов.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3600" dirty="0"/>
              <a:t>Препараты стероидных гормонов, их синтетических заменителей и антагонистов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2505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1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Основным </a:t>
            </a:r>
            <a:r>
              <a:rPr lang="ru-RU" sz="2800" dirty="0" err="1"/>
              <a:t>минералокортикоидом</a:t>
            </a:r>
            <a:r>
              <a:rPr lang="ru-RU" sz="2800" dirty="0"/>
              <a:t> является </a:t>
            </a:r>
            <a:r>
              <a:rPr lang="ru-RU" sz="2800" b="1" dirty="0"/>
              <a:t>альдостерон</a:t>
            </a:r>
            <a:r>
              <a:rPr lang="ru-RU" sz="2800" dirty="0"/>
              <a:t>, его предшественником — </a:t>
            </a:r>
            <a:r>
              <a:rPr lang="ru-RU" sz="2800" b="1" dirty="0" err="1"/>
              <a:t>дезоксикортикостерон</a:t>
            </a:r>
            <a:r>
              <a:rPr lang="ru-RU" sz="2800" dirty="0"/>
              <a:t>. </a:t>
            </a:r>
            <a:endParaRPr lang="ru-RU" sz="2800" dirty="0" smtClean="0"/>
          </a:p>
          <a:p>
            <a:r>
              <a:rPr lang="ru-RU" sz="2800" dirty="0" smtClean="0"/>
              <a:t>Лекарственный </a:t>
            </a:r>
            <a:r>
              <a:rPr lang="ru-RU" sz="2800" dirty="0"/>
              <a:t>препарат </a:t>
            </a:r>
            <a:r>
              <a:rPr lang="ru-RU" sz="2800" dirty="0" err="1"/>
              <a:t>дезоксикортикостерона</a:t>
            </a:r>
            <a:r>
              <a:rPr lang="ru-RU" sz="2800" dirty="0"/>
              <a:t> </a:t>
            </a:r>
            <a:r>
              <a:rPr lang="ru-RU" sz="2800" b="1" dirty="0" err="1"/>
              <a:t>дезоксикортон</a:t>
            </a:r>
            <a:r>
              <a:rPr lang="ru-RU" sz="2800" b="1" dirty="0"/>
              <a:t> </a:t>
            </a:r>
            <a:r>
              <a:rPr lang="ru-RU" sz="2800" dirty="0"/>
              <a:t>назначают при болезни </a:t>
            </a:r>
            <a:r>
              <a:rPr lang="ru-RU" sz="2800" dirty="0" err="1"/>
              <a:t>Аддисона</a:t>
            </a:r>
            <a:r>
              <a:rPr lang="ru-RU" sz="2800" dirty="0"/>
              <a:t> (обычно в сочетании с </a:t>
            </a:r>
            <a:r>
              <a:rPr lang="ru-RU" sz="2800" dirty="0" err="1"/>
              <a:t>глюкокортикоидами</a:t>
            </a:r>
            <a:r>
              <a:rPr lang="ru-RU" sz="2800" dirty="0"/>
              <a:t>), а также при миастении. Применяют </a:t>
            </a:r>
            <a:r>
              <a:rPr lang="ru-RU" sz="2800" dirty="0" err="1"/>
              <a:t>сублингвально</a:t>
            </a:r>
            <a:r>
              <a:rPr lang="ru-RU" sz="2800" dirty="0"/>
              <a:t> или вводят внутримышечно.</a:t>
            </a:r>
            <a:endParaRPr lang="ru-RU" sz="2800" dirty="0">
              <a:effectLst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effectLst/>
              </a:rPr>
              <a:t>Минералокортикоиды</a:t>
            </a:r>
            <a:endParaRPr lang="ru-RU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97152"/>
            <a:ext cx="2530624" cy="193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480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/>
          <a:lstStyle/>
          <a:p>
            <a:r>
              <a:rPr lang="ru-RU" sz="3200" u="sng" dirty="0"/>
              <a:t>Антагонистом </a:t>
            </a:r>
            <a:r>
              <a:rPr lang="ru-RU" sz="3200" u="sng" dirty="0" err="1"/>
              <a:t>минералокортикоидов</a:t>
            </a:r>
            <a:r>
              <a:rPr lang="ru-RU" sz="3200" dirty="0"/>
              <a:t> является </a:t>
            </a:r>
            <a:r>
              <a:rPr lang="ru-RU" sz="3200" b="1" dirty="0" err="1"/>
              <a:t>спиронолактон</a:t>
            </a:r>
            <a:r>
              <a:rPr lang="ru-RU" sz="3200" b="1" dirty="0"/>
              <a:t> </a:t>
            </a:r>
            <a:r>
              <a:rPr lang="ru-RU" sz="3200" dirty="0"/>
              <a:t>(</a:t>
            </a:r>
            <a:r>
              <a:rPr lang="ru-RU" sz="3200" i="1" dirty="0"/>
              <a:t>верошпирон</a:t>
            </a:r>
            <a:r>
              <a:rPr lang="ru-RU" sz="3200" dirty="0"/>
              <a:t>), который блокирует рецепторы альдостерона.</a:t>
            </a:r>
          </a:p>
          <a:p>
            <a:r>
              <a:rPr lang="ru-RU" sz="3200" dirty="0"/>
              <a:t>Применяется при первичном </a:t>
            </a:r>
            <a:r>
              <a:rPr lang="ru-RU" sz="3200" dirty="0" err="1"/>
              <a:t>гиперальдостеронизме</a:t>
            </a:r>
            <a:r>
              <a:rPr lang="ru-RU" sz="3200" dirty="0"/>
              <a:t>, в качестве диуретика и гипотензивного средства.</a:t>
            </a:r>
          </a:p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25143"/>
            <a:ext cx="2719189" cy="181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3511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83976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dirty="0" smtClean="0"/>
              <a:t>Основная </a:t>
            </a:r>
            <a:r>
              <a:rPr lang="ru-RU" dirty="0"/>
              <a:t>физиологическая роль глюкокортикоидов – метаболическое обеспечение устойчивости организма к различным экстремальным воздействиям. Влияют на углеводный, жировой, белковый обмены, водно-солевой обмен, оказывают противовоспалительное и противоаллергическое действие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Глюкокортикоиды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2285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u="sng" dirty="0"/>
              <a:t>Применение глюкокортикоидов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аутоиммунных и аллергических заболеваниях, которые сопровождаются выраженными воспалительными </a:t>
            </a:r>
            <a:r>
              <a:rPr lang="ru-RU" dirty="0" smtClean="0"/>
              <a:t>проявлениями (коллагенозы, ревматоидный артрит, бронхиальная астма, экзема, язвенный колит, лейкозы </a:t>
            </a:r>
            <a:r>
              <a:rPr lang="ru-RU" dirty="0"/>
              <a:t>и </a:t>
            </a:r>
            <a:r>
              <a:rPr lang="ru-RU" dirty="0" smtClean="0"/>
              <a:t>др.)</a:t>
            </a:r>
          </a:p>
          <a:p>
            <a:r>
              <a:rPr lang="ru-RU" dirty="0" smtClean="0"/>
              <a:t> В </a:t>
            </a:r>
            <a:r>
              <a:rPr lang="ru-RU" dirty="0"/>
              <a:t>качестве противошоковых средств </a:t>
            </a:r>
            <a:r>
              <a:rPr lang="ru-RU" dirty="0" smtClean="0"/>
              <a:t>при </a:t>
            </a:r>
            <a:r>
              <a:rPr lang="ru-RU" dirty="0"/>
              <a:t>анафилактическом, ожоговом, травматическом шоке.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722866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Гидрокортизона </a:t>
            </a:r>
            <a:r>
              <a:rPr lang="ru-RU" b="1" dirty="0"/>
              <a:t>ацетат </a:t>
            </a:r>
            <a:r>
              <a:rPr lang="ru-RU" dirty="0"/>
              <a:t>идентичен по свойствам естественному гидрокортизону. Препарат назначают внутрь, вводят внутривенно, при артритах — в полость сустава. В офтальмологии гидрокортизон применяют в виде глазных капель.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Препараты глюкокортикоидов.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365104"/>
            <a:ext cx="1860798" cy="1860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1" y="4256576"/>
            <a:ext cx="2124751" cy="212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65104"/>
            <a:ext cx="2432910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4394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386603"/>
          </a:xfrm>
        </p:spPr>
        <p:txBody>
          <a:bodyPr/>
          <a:lstStyle/>
          <a:p>
            <a:r>
              <a:rPr lang="ru-RU" b="1" dirty="0"/>
              <a:t>Преднизолон </a:t>
            </a:r>
            <a:r>
              <a:rPr lang="ru-RU" dirty="0"/>
              <a:t>- производное гидрокортизона; отличается большей противовоспалительной активностью. Препарат назначают внутрь, вводят внутримышечно, внутривенно и в полость сустава.</a:t>
            </a:r>
          </a:p>
          <a:p>
            <a:r>
              <a:rPr lang="ru-RU" b="1" dirty="0" err="1"/>
              <a:t>Дексаметазон</a:t>
            </a:r>
            <a:r>
              <a:rPr lang="ru-RU" dirty="0"/>
              <a:t> активнее преднизолона. Препарат назначают внутрь, вводят внутримышечно, внутривенно, применяют в виде глазных капель.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761447"/>
            <a:ext cx="1932806" cy="193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713" y="4761447"/>
            <a:ext cx="1932806" cy="193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742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11722" y="692696"/>
            <a:ext cx="8229600" cy="5314595"/>
          </a:xfrm>
        </p:spPr>
        <p:txBody>
          <a:bodyPr>
            <a:normAutofit/>
          </a:bodyPr>
          <a:lstStyle/>
          <a:p>
            <a:r>
              <a:rPr lang="ru-RU" b="1" dirty="0" err="1"/>
              <a:t>Беклометазон</a:t>
            </a:r>
            <a:r>
              <a:rPr lang="ru-RU" b="1" dirty="0"/>
              <a:t>, </a:t>
            </a:r>
            <a:r>
              <a:rPr lang="ru-RU" b="1" dirty="0" err="1"/>
              <a:t>флутиказон</a:t>
            </a:r>
            <a:r>
              <a:rPr lang="ru-RU" dirty="0"/>
              <a:t>, </a:t>
            </a:r>
            <a:r>
              <a:rPr lang="ru-RU" b="1" dirty="0" err="1"/>
              <a:t>будезонид</a:t>
            </a:r>
            <a:r>
              <a:rPr lang="ru-RU" b="1" dirty="0"/>
              <a:t> </a:t>
            </a:r>
            <a:r>
              <a:rPr lang="ru-RU" dirty="0"/>
              <a:t>применяют </a:t>
            </a:r>
            <a:r>
              <a:rPr lang="ru-RU" dirty="0" err="1"/>
              <a:t>ингаляционно</a:t>
            </a:r>
            <a:r>
              <a:rPr lang="ru-RU" dirty="0"/>
              <a:t> при бронхиальной </a:t>
            </a:r>
            <a:r>
              <a:rPr lang="ru-RU" dirty="0" smtClean="0"/>
              <a:t>астме, в </a:t>
            </a:r>
            <a:r>
              <a:rPr lang="ru-RU" dirty="0"/>
              <a:t>виде назальных спреев </a:t>
            </a:r>
            <a:r>
              <a:rPr lang="ru-RU" dirty="0" smtClean="0"/>
              <a:t>при </a:t>
            </a:r>
            <a:r>
              <a:rPr lang="ru-RU" dirty="0"/>
              <a:t>аллергическом рините.</a:t>
            </a:r>
          </a:p>
          <a:p>
            <a:r>
              <a:rPr lang="ru-RU" b="1" dirty="0" err="1"/>
              <a:t>Флуоцинолон</a:t>
            </a:r>
            <a:r>
              <a:rPr lang="ru-RU" b="1" dirty="0"/>
              <a:t> </a:t>
            </a:r>
            <a:r>
              <a:rPr lang="ru-RU" dirty="0"/>
              <a:t>и </a:t>
            </a:r>
            <a:r>
              <a:rPr lang="ru-RU" b="1" dirty="0" err="1"/>
              <a:t>флуметазон</a:t>
            </a:r>
            <a:r>
              <a:rPr lang="ru-RU" b="1" dirty="0"/>
              <a:t> </a:t>
            </a:r>
            <a:r>
              <a:rPr lang="ru-RU" dirty="0"/>
              <a:t>применяют в виде мазей, кремов при воспалительных заболеваниях кожи. Эти вещества плохо всасываются через кожу и их системное действие незначительно.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365104"/>
            <a:ext cx="2082155" cy="2184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581128"/>
            <a:ext cx="2004814" cy="2004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7153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u="sng" dirty="0"/>
              <a:t>Побочные эффекты глюкокортикоидов</a:t>
            </a:r>
            <a:r>
              <a:rPr lang="ru-RU" dirty="0"/>
              <a:t>:</a:t>
            </a:r>
          </a:p>
          <a:p>
            <a:pPr lvl="0"/>
            <a:r>
              <a:rPr lang="ru-RU" dirty="0" smtClean="0"/>
              <a:t>остеопороз; </a:t>
            </a:r>
            <a:r>
              <a:rPr lang="ru-RU" dirty="0"/>
              <a:t>возможны переломы бедренной кости, деформации позвоночника;</a:t>
            </a:r>
          </a:p>
          <a:p>
            <a:pPr lvl="0"/>
            <a:r>
              <a:rPr lang="ru-RU" dirty="0"/>
              <a:t>изъязвления слизистой оболочки желудочно-кишечного </a:t>
            </a:r>
            <a:r>
              <a:rPr lang="ru-RU" dirty="0" smtClean="0"/>
              <a:t>тракта;</a:t>
            </a:r>
            <a:endParaRPr lang="ru-RU" dirty="0"/>
          </a:p>
          <a:p>
            <a:pPr lvl="0"/>
            <a:r>
              <a:rPr lang="ru-RU" dirty="0"/>
              <a:t>снижение сопротивляемости к инфекционным </a:t>
            </a:r>
            <a:r>
              <a:rPr lang="ru-RU" dirty="0" smtClean="0"/>
              <a:t>заболеваниям;</a:t>
            </a:r>
            <a:endParaRPr lang="ru-RU" dirty="0"/>
          </a:p>
          <a:p>
            <a:pPr lvl="0"/>
            <a:r>
              <a:rPr lang="ru-RU" dirty="0" smtClean="0"/>
              <a:t>Гипергликемия;</a:t>
            </a:r>
            <a:r>
              <a:rPr lang="ru-RU" dirty="0"/>
              <a:t>                               </a:t>
            </a:r>
          </a:p>
          <a:p>
            <a:pPr lvl="0"/>
            <a:r>
              <a:rPr lang="ru-RU" dirty="0" err="1"/>
              <a:t>глюкозурия</a:t>
            </a:r>
            <a:r>
              <a:rPr lang="ru-RU" dirty="0"/>
              <a:t> (стероидный диабет);</a:t>
            </a:r>
          </a:p>
          <a:p>
            <a:pPr lvl="0"/>
            <a:r>
              <a:rPr lang="ru-RU" dirty="0"/>
              <a:t>отеки (минералокортикоидное действие);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14156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386603"/>
          </a:xfrm>
        </p:spPr>
        <p:txBody>
          <a:bodyPr/>
          <a:lstStyle/>
          <a:p>
            <a:pPr lvl="0"/>
            <a:r>
              <a:rPr lang="ru-RU" dirty="0"/>
              <a:t>повышение артериального давления;</a:t>
            </a:r>
          </a:p>
          <a:p>
            <a:pPr lvl="0"/>
            <a:r>
              <a:rPr lang="ru-RU" dirty="0" smtClean="0"/>
              <a:t>катаракта</a:t>
            </a:r>
            <a:r>
              <a:rPr lang="ru-RU" dirty="0"/>
              <a:t>;</a:t>
            </a:r>
          </a:p>
          <a:p>
            <a:pPr lvl="0"/>
            <a:r>
              <a:rPr lang="ru-RU" dirty="0"/>
              <a:t>нарушение жирового обмена («лунообразное лицо», «горб бизона»);</a:t>
            </a:r>
          </a:p>
          <a:p>
            <a:pPr lvl="0"/>
            <a:r>
              <a:rPr lang="ru-RU" dirty="0"/>
              <a:t>уменьшение мышечной массы конечностей;</a:t>
            </a:r>
          </a:p>
          <a:p>
            <a:pPr lvl="0"/>
            <a:r>
              <a:rPr lang="ru-RU" dirty="0"/>
              <a:t>расстройства высшей нервной деятельности (эйфория, паранойя, депрессии с суицидальными попытками</a:t>
            </a:r>
            <a:r>
              <a:rPr lang="ru-RU" dirty="0" smtClean="0"/>
              <a:t>)</a:t>
            </a:r>
          </a:p>
          <a:p>
            <a:pPr lvl="0"/>
            <a:r>
              <a:rPr lang="ru-RU" dirty="0" smtClean="0"/>
              <a:t>Кандидоз полости рта (при местном применении).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1295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Женские </a:t>
            </a:r>
            <a:r>
              <a:rPr lang="ru-RU" dirty="0"/>
              <a:t>половые гормоны вырабатываются яичниками. Фолликулы яичников продуцируют </a:t>
            </a:r>
            <a:r>
              <a:rPr lang="ru-RU" u="sng" dirty="0"/>
              <a:t>эстрогенные гормоны</a:t>
            </a:r>
            <a:r>
              <a:rPr lang="ru-RU" dirty="0"/>
              <a:t>, с активностью которых связаны развитие вторичных половых признаков и пролиферативная фаза в первой половине менструального цикла. Во второй половине цикла образуется желтое тело, которое начинает продуцировать </a:t>
            </a:r>
            <a:r>
              <a:rPr lang="ru-RU" u="sng" dirty="0" err="1"/>
              <a:t>гестагенные</a:t>
            </a:r>
            <a:r>
              <a:rPr lang="ru-RU" u="sng" dirty="0"/>
              <a:t> гормоны</a:t>
            </a:r>
            <a:r>
              <a:rPr lang="ru-RU" dirty="0"/>
              <a:t>. При этом выработка эстрогенов резко уменьшается; развивается секреторная фаза цикла.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Препараты женских половых </a:t>
            </a:r>
            <a:r>
              <a:rPr lang="ru-RU" sz="3200" dirty="0" smtClean="0"/>
              <a:t>гормонов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113981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747872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ru-RU" dirty="0" smtClean="0"/>
              <a:t>Истинным </a:t>
            </a:r>
            <a:r>
              <a:rPr lang="ru-RU" dirty="0"/>
              <a:t>эстрогенным гормоном считают </a:t>
            </a:r>
            <a:r>
              <a:rPr lang="ru-RU" b="1" dirty="0" err="1"/>
              <a:t>эстрадиол</a:t>
            </a:r>
            <a:r>
              <a:rPr lang="ru-RU" dirty="0"/>
              <a:t>. </a:t>
            </a:r>
            <a:r>
              <a:rPr lang="ru-RU" dirty="0" smtClean="0"/>
              <a:t>Лекарственные </a:t>
            </a:r>
            <a:r>
              <a:rPr lang="ru-RU" dirty="0"/>
              <a:t>препараты </a:t>
            </a:r>
            <a:r>
              <a:rPr lang="ru-RU" dirty="0" err="1" smtClean="0"/>
              <a:t>эстрадиола</a:t>
            </a:r>
            <a:r>
              <a:rPr lang="ru-RU" dirty="0" smtClean="0"/>
              <a:t>:</a:t>
            </a:r>
          </a:p>
          <a:p>
            <a:r>
              <a:rPr lang="ru-RU" b="1" dirty="0" err="1" smtClean="0"/>
              <a:t>Эстрадиола</a:t>
            </a:r>
            <a:r>
              <a:rPr lang="ru-RU" b="1" dirty="0" smtClean="0"/>
              <a:t> </a:t>
            </a:r>
            <a:r>
              <a:rPr lang="ru-RU" b="1" dirty="0" err="1"/>
              <a:t>дипропионат</a:t>
            </a:r>
            <a:r>
              <a:rPr lang="ru-RU" b="1" dirty="0"/>
              <a:t>; </a:t>
            </a:r>
            <a:r>
              <a:rPr lang="ru-RU" dirty="0"/>
              <a:t>вводится внутримышечно. </a:t>
            </a:r>
            <a:endParaRPr lang="ru-RU" dirty="0" smtClean="0"/>
          </a:p>
          <a:p>
            <a:r>
              <a:rPr lang="ru-RU" dirty="0" smtClean="0"/>
              <a:t>Синтетический </a:t>
            </a:r>
            <a:r>
              <a:rPr lang="ru-RU" dirty="0"/>
              <a:t>аналог </a:t>
            </a:r>
            <a:r>
              <a:rPr lang="ru-RU" dirty="0" err="1"/>
              <a:t>эстрадиола</a:t>
            </a:r>
            <a:r>
              <a:rPr lang="ru-RU" dirty="0"/>
              <a:t> </a:t>
            </a:r>
            <a:r>
              <a:rPr lang="ru-RU" b="1" dirty="0" err="1"/>
              <a:t>этинилэстрадиол</a:t>
            </a:r>
            <a:r>
              <a:rPr lang="ru-RU" b="1" dirty="0"/>
              <a:t> </a:t>
            </a:r>
            <a:r>
              <a:rPr lang="ru-RU" dirty="0"/>
              <a:t>назначают внутрь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Парентерально и внутрь назначают нестероидное соединение с эстрогенной активностью </a:t>
            </a:r>
            <a:r>
              <a:rPr lang="ru-RU" b="1" dirty="0" err="1"/>
              <a:t>гексэстрол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i="1" dirty="0" err="1"/>
              <a:t>синэстрол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Эстрогенные препараты.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001" y="4725144"/>
            <a:ext cx="1907035" cy="193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98878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ru-RU" dirty="0"/>
              <a:t>Применяют эстрогенные препараты в порядке заместительной терапии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первичной недостаточности эстрогенных гормонов и связанных с этим нарушениях (недоразвитие половых органов, задержка менструаций и т.п.).</a:t>
            </a:r>
          </a:p>
          <a:p>
            <a:r>
              <a:rPr lang="ru-RU" dirty="0" smtClean="0"/>
              <a:t>при </a:t>
            </a:r>
            <a:r>
              <a:rPr lang="ru-RU" dirty="0"/>
              <a:t>бесплодии, </a:t>
            </a:r>
            <a:endParaRPr lang="ru-RU" dirty="0" smtClean="0"/>
          </a:p>
          <a:p>
            <a:r>
              <a:rPr lang="ru-RU" dirty="0" smtClean="0"/>
              <a:t>нарушениях </a:t>
            </a:r>
            <a:r>
              <a:rPr lang="ru-RU" dirty="0"/>
              <a:t>менструального цикла, обычно в сочетании с </a:t>
            </a:r>
            <a:r>
              <a:rPr lang="ru-RU" dirty="0" err="1"/>
              <a:t>гестагенными</a:t>
            </a:r>
            <a:r>
              <a:rPr lang="ru-RU" dirty="0"/>
              <a:t> препаратами. </a:t>
            </a:r>
            <a:endParaRPr lang="ru-RU" dirty="0" smtClean="0"/>
          </a:p>
          <a:p>
            <a:r>
              <a:rPr lang="ru-RU" dirty="0" smtClean="0"/>
              <a:t>Комбинированные </a:t>
            </a:r>
            <a:r>
              <a:rPr lang="ru-RU" dirty="0"/>
              <a:t>препараты эстрогенов в сочетании с гестагенами </a:t>
            </a:r>
            <a:r>
              <a:rPr lang="ru-RU" b="1" dirty="0"/>
              <a:t>(</a:t>
            </a:r>
            <a:r>
              <a:rPr lang="ru-RU" b="1" dirty="0" err="1"/>
              <a:t>климен</a:t>
            </a:r>
            <a:r>
              <a:rPr lang="ru-RU" b="1" dirty="0"/>
              <a:t>, </a:t>
            </a:r>
            <a:r>
              <a:rPr lang="ru-RU" b="1" dirty="0" err="1"/>
              <a:t>климонорм</a:t>
            </a:r>
            <a:r>
              <a:rPr lang="ru-RU" b="1" dirty="0"/>
              <a:t>, </a:t>
            </a:r>
            <a:r>
              <a:rPr lang="ru-RU" b="1" dirty="0" err="1"/>
              <a:t>трисеквенс</a:t>
            </a:r>
            <a:r>
              <a:rPr lang="ru-RU" b="1" dirty="0"/>
              <a:t>) </a:t>
            </a:r>
            <a:r>
              <a:rPr lang="ru-RU" dirty="0"/>
              <a:t>назначают женщинам при климактерических расстройствах.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08064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/>
          <a:lstStyle/>
          <a:p>
            <a:r>
              <a:rPr lang="ru-RU" b="1" dirty="0" err="1"/>
              <a:t>Антиэстрогенные</a:t>
            </a:r>
            <a:r>
              <a:rPr lang="ru-RU" b="1" dirty="0"/>
              <a:t> препараты </a:t>
            </a:r>
            <a:r>
              <a:rPr lang="ru-RU" dirty="0"/>
              <a:t>блокируют рецепторы эстрогенных гормонов, в частности, в гипоталамусе и гипофизе. </a:t>
            </a:r>
            <a:r>
              <a:rPr lang="ru-RU" dirty="0" err="1"/>
              <a:t>Антиэстрогенные</a:t>
            </a:r>
            <a:r>
              <a:rPr lang="ru-RU" dirty="0"/>
              <a:t> препараты </a:t>
            </a:r>
            <a:r>
              <a:rPr lang="ru-RU" b="1" dirty="0" err="1"/>
              <a:t>кломифен</a:t>
            </a:r>
            <a:r>
              <a:rPr lang="ru-RU" b="1" dirty="0"/>
              <a:t> </a:t>
            </a:r>
            <a:r>
              <a:rPr lang="ru-RU" dirty="0"/>
              <a:t>и </a:t>
            </a:r>
            <a:r>
              <a:rPr lang="ru-RU" b="1" dirty="0" err="1"/>
              <a:t>тамоксифен</a:t>
            </a:r>
            <a:r>
              <a:rPr lang="ru-RU" b="1" dirty="0"/>
              <a:t> </a:t>
            </a:r>
            <a:r>
              <a:rPr lang="ru-RU" dirty="0"/>
              <a:t>используют в качестве индукторов овуляции для лечения бесплодия, связанного с нарушением овуляции (</a:t>
            </a:r>
            <a:r>
              <a:rPr lang="ru-RU" dirty="0" err="1"/>
              <a:t>ановуляторный</a:t>
            </a:r>
            <a:r>
              <a:rPr lang="ru-RU" dirty="0"/>
              <a:t> цикл).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509120"/>
            <a:ext cx="2901601" cy="2072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509119"/>
            <a:ext cx="3156198" cy="165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2226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Прогестерон </a:t>
            </a:r>
            <a:r>
              <a:rPr lang="ru-RU" dirty="0"/>
              <a:t>вводят внутримышечно 1 раз в день. </a:t>
            </a:r>
            <a:endParaRPr lang="ru-RU" dirty="0" smtClean="0"/>
          </a:p>
          <a:p>
            <a:r>
              <a:rPr lang="ru-RU" dirty="0" err="1" smtClean="0"/>
              <a:t>Гестагенный</a:t>
            </a:r>
            <a:r>
              <a:rPr lang="ru-RU" dirty="0" smtClean="0"/>
              <a:t> </a:t>
            </a:r>
            <a:r>
              <a:rPr lang="ru-RU" dirty="0"/>
              <a:t>препарат длительного действия </a:t>
            </a:r>
            <a:r>
              <a:rPr lang="ru-RU" b="1" dirty="0" err="1"/>
              <a:t>оксипрогестерона</a:t>
            </a:r>
            <a:r>
              <a:rPr lang="ru-RU" b="1" dirty="0"/>
              <a:t> </a:t>
            </a:r>
            <a:r>
              <a:rPr lang="ru-RU" b="1" dirty="0" err="1"/>
              <a:t>капронат</a:t>
            </a:r>
            <a:r>
              <a:rPr lang="ru-RU" b="1" dirty="0"/>
              <a:t> </a:t>
            </a:r>
            <a:r>
              <a:rPr lang="ru-RU" dirty="0"/>
              <a:t>вводят внутримышечно 1 раз в неделю. </a:t>
            </a:r>
            <a:endParaRPr lang="ru-RU" dirty="0" smtClean="0"/>
          </a:p>
          <a:p>
            <a:r>
              <a:rPr lang="ru-RU" dirty="0" smtClean="0"/>
              <a:t>Для </a:t>
            </a:r>
            <a:r>
              <a:rPr lang="ru-RU" dirty="0"/>
              <a:t>назначения внутрь применяют </a:t>
            </a:r>
            <a:r>
              <a:rPr lang="ru-RU" b="1" dirty="0" err="1"/>
              <a:t>аллилэстренол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i="1" dirty="0" err="1"/>
              <a:t>туринал</a:t>
            </a:r>
            <a:r>
              <a:rPr lang="ru-RU" dirty="0"/>
              <a:t>).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Гестагенные препараты.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701" y="4149080"/>
            <a:ext cx="2446387" cy="243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725143"/>
            <a:ext cx="2806824" cy="1547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6707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886003"/>
          </a:xfrm>
        </p:spPr>
        <p:txBody>
          <a:bodyPr/>
          <a:lstStyle/>
          <a:p>
            <a:r>
              <a:rPr lang="ru-RU" dirty="0"/>
              <a:t>Гестагенные препараты снижают возбудимость </a:t>
            </a:r>
            <a:r>
              <a:rPr lang="ru-RU" dirty="0" err="1"/>
              <a:t>миометрия</a:t>
            </a:r>
            <a:r>
              <a:rPr lang="ru-RU" dirty="0"/>
              <a:t> во время беременности и поэтому применяются при угрожающих и начинающихся выкидышах</a:t>
            </a:r>
            <a:r>
              <a:rPr lang="ru-RU" dirty="0" smtClean="0"/>
              <a:t>.</a:t>
            </a:r>
          </a:p>
          <a:p>
            <a:r>
              <a:rPr lang="ru-RU" dirty="0" smtClean="0"/>
              <a:t>Гестагенные </a:t>
            </a:r>
            <a:r>
              <a:rPr lang="ru-RU" dirty="0"/>
              <a:t>препараты в сочетании с эстрогенными назначают при бесплодии, нарушениях менструального цикла</a:t>
            </a:r>
            <a:r>
              <a:rPr lang="ru-RU" dirty="0" smtClean="0"/>
              <a:t>.</a:t>
            </a:r>
          </a:p>
          <a:p>
            <a:r>
              <a:rPr lang="ru-RU" dirty="0"/>
              <a:t>Гестагены входят в состав противозачаточных средств для приема внутрь.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4482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/>
          <a:lstStyle/>
          <a:p>
            <a:r>
              <a:rPr lang="ru-RU" u="sng" dirty="0" err="1"/>
              <a:t>Антигестагенный</a:t>
            </a:r>
            <a:r>
              <a:rPr lang="ru-RU" u="sng" dirty="0"/>
              <a:t> препарат</a:t>
            </a:r>
            <a:r>
              <a:rPr lang="ru-RU" dirty="0"/>
              <a:t> </a:t>
            </a:r>
            <a:r>
              <a:rPr lang="ru-RU" b="1" dirty="0" err="1"/>
              <a:t>мифепристон</a:t>
            </a:r>
            <a:r>
              <a:rPr lang="ru-RU" b="1" dirty="0"/>
              <a:t> </a:t>
            </a:r>
            <a:r>
              <a:rPr lang="ru-RU" dirty="0"/>
              <a:t>(частичный агонист </a:t>
            </a:r>
            <a:r>
              <a:rPr lang="ru-RU" dirty="0" err="1"/>
              <a:t>гестагенных</a:t>
            </a:r>
            <a:r>
              <a:rPr lang="ru-RU" dirty="0"/>
              <a:t> рецепторов; препятствует действию прогестерона) применяют для прерывания беременности в I триместре. 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573015"/>
            <a:ext cx="4009628" cy="1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0233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Мужской </a:t>
            </a:r>
            <a:r>
              <a:rPr lang="ru-RU" dirty="0"/>
              <a:t>половой гормон </a:t>
            </a:r>
            <a:r>
              <a:rPr lang="ru-RU" b="1" dirty="0"/>
              <a:t>тестостерон</a:t>
            </a:r>
            <a:r>
              <a:rPr lang="ru-RU" dirty="0"/>
              <a:t> образуется в семенниках. </a:t>
            </a:r>
            <a:r>
              <a:rPr lang="ru-RU" dirty="0" smtClean="0"/>
              <a:t>В </a:t>
            </a:r>
            <a:r>
              <a:rPr lang="ru-RU" dirty="0"/>
              <a:t>период полового созревания способствует развитию первичных и вторичных мужских половых признаков, оказывает анаболическое действие, в частности, стимулирует увеличение мышечной массы.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Препараты мужских половых гормонов (андрогенные препараты</a:t>
            </a:r>
            <a:r>
              <a:rPr lang="ru-RU" sz="3200" dirty="0" smtClean="0"/>
              <a:t>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116308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 качестве лекарственных препаратов применяют синтетические аналоги тестостерона — </a:t>
            </a:r>
            <a:r>
              <a:rPr lang="ru-RU" b="1" dirty="0"/>
              <a:t>тестостерона </a:t>
            </a:r>
            <a:r>
              <a:rPr lang="ru-RU" b="1" dirty="0" err="1"/>
              <a:t>пропионат</a:t>
            </a:r>
            <a:r>
              <a:rPr lang="ru-RU" b="1" dirty="0"/>
              <a:t> </a:t>
            </a:r>
            <a:r>
              <a:rPr lang="ru-RU" dirty="0"/>
              <a:t>(вводят внутримышечно 1 раз в день), </a:t>
            </a:r>
            <a:r>
              <a:rPr lang="ru-RU" b="1" dirty="0" err="1"/>
              <a:t>метилтестостерон</a:t>
            </a:r>
            <a:r>
              <a:rPr lang="ru-RU" b="1" dirty="0"/>
              <a:t> </a:t>
            </a:r>
            <a:r>
              <a:rPr lang="ru-RU" dirty="0"/>
              <a:t>(назначают в таблетках под язык).</a:t>
            </a:r>
          </a:p>
          <a:p>
            <a:r>
              <a:rPr lang="ru-RU" b="1" dirty="0"/>
              <a:t>Андрогенные препараты</a:t>
            </a:r>
            <a:r>
              <a:rPr lang="ru-RU" dirty="0"/>
              <a:t> применяют в порядке заместительной терапии при недостаточном половом развитии, при импотенции, связанной с недостаточной продукцией андрогенов. Андрогенные препараты назначают также женщинам при раке молочной железы.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1118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/>
          <a:lstStyle/>
          <a:p>
            <a:r>
              <a:rPr lang="ru-RU" dirty="0"/>
              <a:t>К </a:t>
            </a:r>
            <a:r>
              <a:rPr lang="ru-RU" u="sng" dirty="0"/>
              <a:t>антиандрогенным препаратам</a:t>
            </a:r>
            <a:r>
              <a:rPr lang="ru-RU" dirty="0"/>
              <a:t> относятся </a:t>
            </a:r>
            <a:r>
              <a:rPr lang="ru-RU" b="1" dirty="0" err="1"/>
              <a:t>ципротерон</a:t>
            </a:r>
            <a:r>
              <a:rPr lang="ru-RU" b="1" dirty="0"/>
              <a:t>, </a:t>
            </a:r>
            <a:r>
              <a:rPr lang="ru-RU" b="1" dirty="0" err="1"/>
              <a:t>флутамид</a:t>
            </a:r>
            <a:r>
              <a:rPr lang="ru-RU" b="1" dirty="0"/>
              <a:t> </a:t>
            </a:r>
            <a:r>
              <a:rPr lang="ru-RU" dirty="0"/>
              <a:t>(блокируют рецепторы андрогенов). Применяются при раке предстательной железы.</a:t>
            </a:r>
          </a:p>
          <a:p>
            <a:r>
              <a:rPr lang="ru-RU" b="1" dirty="0" err="1"/>
              <a:t>Финастерид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dirty="0" err="1"/>
              <a:t>проскар</a:t>
            </a:r>
            <a:r>
              <a:rPr lang="ru-RU" dirty="0"/>
              <a:t>) ингибирует 5 α -</a:t>
            </a:r>
            <a:r>
              <a:rPr lang="ru-RU" dirty="0" err="1"/>
              <a:t>редуктазу</a:t>
            </a:r>
            <a:r>
              <a:rPr lang="ru-RU" dirty="0"/>
              <a:t>. Применяют при доброкачественной гиперплазии предстательной железы; назначают внутрь.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653135"/>
            <a:ext cx="2468488" cy="210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407617"/>
            <a:ext cx="3672408" cy="192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159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smtClean="0"/>
              <a:t>Анаболические </a:t>
            </a:r>
            <a:r>
              <a:rPr lang="ru-RU" i="1" dirty="0"/>
              <a:t>стероиды</a:t>
            </a:r>
            <a:r>
              <a:rPr lang="ru-RU" dirty="0"/>
              <a:t> — соединения, сходные по химической структуре с андрогенами. Так же, как андрогены, стимулируют синтез белков и </a:t>
            </a:r>
            <a:r>
              <a:rPr lang="ru-RU" dirty="0" err="1"/>
              <a:t>кальцификацию</a:t>
            </a:r>
            <a:r>
              <a:rPr lang="ru-RU" dirty="0"/>
              <a:t> костной ткани. В то же время специфическое андрогенное действие у этих веществ выражено в меньшей степени.</a:t>
            </a:r>
          </a:p>
          <a:p>
            <a:r>
              <a:rPr lang="ru-RU" b="1" dirty="0" err="1"/>
              <a:t>Нандролон</a:t>
            </a:r>
            <a:r>
              <a:rPr lang="ru-RU" b="1" dirty="0"/>
              <a:t> </a:t>
            </a:r>
            <a:r>
              <a:rPr lang="ru-RU" dirty="0"/>
              <a:t>(</a:t>
            </a:r>
            <a:r>
              <a:rPr lang="ru-RU" i="1" dirty="0" err="1"/>
              <a:t>ретаболил</a:t>
            </a:r>
            <a:r>
              <a:rPr lang="ru-RU" dirty="0"/>
              <a:t>) вводят внутримышечно 1 раз в 3—4 </a:t>
            </a:r>
            <a:r>
              <a:rPr lang="ru-RU" dirty="0" err="1"/>
              <a:t>нед</a:t>
            </a:r>
            <a:r>
              <a:rPr lang="ru-RU" dirty="0"/>
              <a:t> при мышечной дистрофии, остеопорозе.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Анаболические </a:t>
            </a:r>
            <a:r>
              <a:rPr lang="ru-RU" dirty="0" smtClean="0"/>
              <a:t>стероиды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51676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165</TotalTime>
  <Words>1774</Words>
  <Application>Microsoft Office PowerPoint</Application>
  <PresentationFormat>Экран (4:3)</PresentationFormat>
  <Paragraphs>152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Открытая</vt:lpstr>
      <vt:lpstr>ГАОУ СПО РК «Керченский медицинский колледж им. Г.К.Петровой»</vt:lpstr>
      <vt:lpstr>Презентация PowerPoint</vt:lpstr>
      <vt:lpstr>Препараты гормонов передней доли гипофиза</vt:lpstr>
      <vt:lpstr>Презентация PowerPoint</vt:lpstr>
      <vt:lpstr>Препараты гормонов гипоталамуса</vt:lpstr>
      <vt:lpstr>Гормоны гипоталамуса, угнетающие продукцию гормонов передней доли гипофиза</vt:lpstr>
      <vt:lpstr>Презентация PowerPoint</vt:lpstr>
      <vt:lpstr>Препараты гормонов задней доли гипофиза</vt:lpstr>
      <vt:lpstr>Презентация PowerPoint</vt:lpstr>
      <vt:lpstr>Препараты гормонов щитовидной железы</vt:lpstr>
      <vt:lpstr>Презентация PowerPoint</vt:lpstr>
      <vt:lpstr>Презентация PowerPoint</vt:lpstr>
      <vt:lpstr>Антитиреоидные средства</vt:lpstr>
      <vt:lpstr>Препараты гормонов поджелудочной железы</vt:lpstr>
      <vt:lpstr>Презентация PowerPoint</vt:lpstr>
      <vt:lpstr>Презентация PowerPoint</vt:lpstr>
      <vt:lpstr>Презентация PowerPoint</vt:lpstr>
      <vt:lpstr>Препараты инсулина</vt:lpstr>
      <vt:lpstr>Препараты инсулина</vt:lpstr>
      <vt:lpstr>Синтетические гипогликемические средства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Глюкагон</vt:lpstr>
      <vt:lpstr> Препараты стероидных гормонов, их синтетических заменителей и антагонистов </vt:lpstr>
      <vt:lpstr>Минералокортикоиды</vt:lpstr>
      <vt:lpstr>Презентация PowerPoint</vt:lpstr>
      <vt:lpstr>Глюкокортикоиды</vt:lpstr>
      <vt:lpstr>Презентация PowerPoint</vt:lpstr>
      <vt:lpstr>Препараты глюкокортикоидов.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Препараты женских половых гормонов</vt:lpstr>
      <vt:lpstr>Эстрогенные препараты. </vt:lpstr>
      <vt:lpstr>Презентация PowerPoint</vt:lpstr>
      <vt:lpstr>Презентация PowerPoint</vt:lpstr>
      <vt:lpstr>Гестагенные препараты. </vt:lpstr>
      <vt:lpstr>Презентация PowerPoint</vt:lpstr>
      <vt:lpstr>Презентация PowerPoint</vt:lpstr>
      <vt:lpstr>Препараты мужских половых гормонов (андрогенные препараты)</vt:lpstr>
      <vt:lpstr>Презентация PowerPoint</vt:lpstr>
      <vt:lpstr>Презентация PowerPoint</vt:lpstr>
      <vt:lpstr>Анаболические стероиды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БОУ ОО «Медицинский колледж»</dc:title>
  <dc:creator>Maxim</dc:creator>
  <cp:lastModifiedBy>Алексей Ганин</cp:lastModifiedBy>
  <cp:revision>21</cp:revision>
  <dcterms:created xsi:type="dcterms:W3CDTF">2013-01-28T12:11:51Z</dcterms:created>
  <dcterms:modified xsi:type="dcterms:W3CDTF">2022-01-25T15:36:00Z</dcterms:modified>
</cp:coreProperties>
</file>